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97675" cy="9928225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548DE-49E6-4678-A7BF-E2D6E738496E}" type="datetimeFigureOut">
              <a:rPr lang="es-MX" smtClean="0"/>
              <a:t>06/05/2024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4F7DB-7543-41A7-B318-AA1503CF5D5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1939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548DE-49E6-4678-A7BF-E2D6E738496E}" type="datetimeFigureOut">
              <a:rPr lang="es-MX" smtClean="0"/>
              <a:t>06/05/2024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4F7DB-7543-41A7-B318-AA1503CF5D5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24495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548DE-49E6-4678-A7BF-E2D6E738496E}" type="datetimeFigureOut">
              <a:rPr lang="es-MX" smtClean="0"/>
              <a:t>06/05/2024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4F7DB-7543-41A7-B318-AA1503CF5D5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2620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548DE-49E6-4678-A7BF-E2D6E738496E}" type="datetimeFigureOut">
              <a:rPr lang="es-MX" smtClean="0"/>
              <a:t>06/05/2024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4F7DB-7543-41A7-B318-AA1503CF5D5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78665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548DE-49E6-4678-A7BF-E2D6E738496E}" type="datetimeFigureOut">
              <a:rPr lang="es-MX" smtClean="0"/>
              <a:t>06/05/2024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4F7DB-7543-41A7-B318-AA1503CF5D5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9145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548DE-49E6-4678-A7BF-E2D6E738496E}" type="datetimeFigureOut">
              <a:rPr lang="es-MX" smtClean="0"/>
              <a:t>06/05/2024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4F7DB-7543-41A7-B318-AA1503CF5D5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6134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548DE-49E6-4678-A7BF-E2D6E738496E}" type="datetimeFigureOut">
              <a:rPr lang="es-MX" smtClean="0"/>
              <a:t>06/05/2024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4F7DB-7543-41A7-B318-AA1503CF5D5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659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548DE-49E6-4678-A7BF-E2D6E738496E}" type="datetimeFigureOut">
              <a:rPr lang="es-MX" smtClean="0"/>
              <a:t>06/05/2024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4F7DB-7543-41A7-B318-AA1503CF5D5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94445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548DE-49E6-4678-A7BF-E2D6E738496E}" type="datetimeFigureOut">
              <a:rPr lang="es-MX" smtClean="0"/>
              <a:t>06/05/2024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4F7DB-7543-41A7-B318-AA1503CF5D5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0299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548DE-49E6-4678-A7BF-E2D6E738496E}" type="datetimeFigureOut">
              <a:rPr lang="es-MX" smtClean="0"/>
              <a:t>06/05/2024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4F7DB-7543-41A7-B318-AA1503CF5D5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7295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548DE-49E6-4678-A7BF-E2D6E738496E}" type="datetimeFigureOut">
              <a:rPr lang="es-MX" smtClean="0"/>
              <a:t>06/05/2024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4F7DB-7543-41A7-B318-AA1503CF5D5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7562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548DE-49E6-4678-A7BF-E2D6E738496E}" type="datetimeFigureOut">
              <a:rPr lang="es-MX" smtClean="0"/>
              <a:t>06/05/2024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4F7DB-7543-41A7-B318-AA1503CF5D5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15161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11877" y="96874"/>
            <a:ext cx="9144000" cy="1101292"/>
          </a:xfrm>
        </p:spPr>
        <p:txBody>
          <a:bodyPr>
            <a:normAutofit/>
          </a:bodyPr>
          <a:lstStyle/>
          <a:p>
            <a:pPr marL="533400">
              <a:lnSpc>
                <a:spcPts val="2550"/>
              </a:lnSpc>
              <a:spcBef>
                <a:spcPts val="100"/>
              </a:spcBef>
            </a:pPr>
            <a:r>
              <a:rPr lang="es-MX" sz="2500" b="1" dirty="0" smtClean="0">
                <a:latin typeface="Helvetica" pitchFamily="2" charset="0"/>
                <a:cs typeface="Arial" panose="020B0604020202020204" pitchFamily="34" charset="0"/>
              </a:rPr>
              <a:t>Secretaría de la Contraloría General</a:t>
            </a:r>
            <a:br>
              <a:rPr lang="es-MX" sz="2500" b="1" dirty="0" smtClean="0">
                <a:latin typeface="Helvetica" pitchFamily="2" charset="0"/>
                <a:cs typeface="Arial" panose="020B0604020202020204" pitchFamily="34" charset="0"/>
              </a:rPr>
            </a:br>
            <a:r>
              <a:rPr lang="es-MX" sz="2500" b="1" dirty="0" smtClean="0">
                <a:latin typeface="Helvetica" pitchFamily="2" charset="0"/>
                <a:cs typeface="Arial" panose="020B0604020202020204" pitchFamily="34" charset="0"/>
              </a:rPr>
              <a:t>Dirección General de la Unidad  de Transparencia y Asuntos Jurídicos</a:t>
            </a:r>
            <a:endParaRPr lang="es-MX" sz="2500" b="1" dirty="0">
              <a:latin typeface="Helvetica" pitchFamily="2" charset="0"/>
            </a:endParaRPr>
          </a:p>
        </p:txBody>
      </p:sp>
      <p:graphicFrame>
        <p:nvGraphicFramePr>
          <p:cNvPr id="5" name="object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817068"/>
              </p:ext>
            </p:extLst>
          </p:nvPr>
        </p:nvGraphicFramePr>
        <p:xfrm>
          <a:off x="10858502" y="337716"/>
          <a:ext cx="1081405" cy="362435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5145"/>
                <a:gridCol w="556260"/>
              </a:tblGrid>
              <a:tr h="215913">
                <a:tc gridSpan="2">
                  <a:txBody>
                    <a:bodyPr/>
                    <a:lstStyle/>
                    <a:p>
                      <a:pPr marL="36195">
                        <a:lnSpc>
                          <a:spcPts val="1560"/>
                        </a:lnSpc>
                        <a:spcBef>
                          <a:spcPts val="40"/>
                        </a:spcBef>
                      </a:pPr>
                      <a:r>
                        <a:rPr sz="1300" b="1" spc="5" dirty="0">
                          <a:latin typeface="Arial"/>
                          <a:cs typeface="Arial"/>
                        </a:rPr>
                        <a:t>Confianza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5909">
                <a:tc>
                  <a:txBody>
                    <a:bodyPr/>
                    <a:lstStyle/>
                    <a:p>
                      <a:pPr marL="5715" algn="ctr">
                        <a:lnSpc>
                          <a:spcPts val="1560"/>
                        </a:lnSpc>
                        <a:spcBef>
                          <a:spcPts val="40"/>
                        </a:spcBef>
                      </a:pPr>
                      <a:r>
                        <a:rPr sz="1300" b="1" spc="-5" dirty="0">
                          <a:latin typeface="Arial"/>
                          <a:cs typeface="Arial"/>
                        </a:rPr>
                        <a:t>Nivel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5875" algn="ctr">
                        <a:lnSpc>
                          <a:spcPts val="1560"/>
                        </a:lnSpc>
                        <a:spcBef>
                          <a:spcPts val="40"/>
                        </a:spcBef>
                      </a:pPr>
                      <a:r>
                        <a:rPr sz="1300" b="1" spc="10" dirty="0">
                          <a:latin typeface="Arial"/>
                          <a:cs typeface="Arial"/>
                        </a:rPr>
                        <a:t>No.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205632">
                <a:tc>
                  <a:txBody>
                    <a:bodyPr/>
                    <a:lstStyle/>
                    <a:p>
                      <a:pPr algn="ctr">
                        <a:lnSpc>
                          <a:spcPts val="1480"/>
                        </a:lnSpc>
                        <a:spcBef>
                          <a:spcPts val="40"/>
                        </a:spcBef>
                      </a:pPr>
                      <a:r>
                        <a:rPr sz="1300" spc="-5" dirty="0">
                          <a:latin typeface="Arial MT"/>
                          <a:cs typeface="Arial MT"/>
                        </a:rPr>
                        <a:t>12</a:t>
                      </a:r>
                      <a:endParaRPr sz="1300">
                        <a:latin typeface="Arial MT"/>
                        <a:cs typeface="Arial MT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80"/>
                        </a:lnSpc>
                        <a:spcBef>
                          <a:spcPts val="40"/>
                        </a:spcBef>
                      </a:pPr>
                      <a:r>
                        <a:rPr sz="1300" dirty="0">
                          <a:latin typeface="Arial MT"/>
                          <a:cs typeface="Arial MT"/>
                        </a:rPr>
                        <a:t>1</a:t>
                      </a:r>
                      <a:endParaRPr sz="1300">
                        <a:latin typeface="Arial MT"/>
                        <a:cs typeface="Arial MT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5632">
                <a:tc>
                  <a:txBody>
                    <a:bodyPr/>
                    <a:lstStyle/>
                    <a:p>
                      <a:pPr algn="ctr">
                        <a:lnSpc>
                          <a:spcPts val="1480"/>
                        </a:lnSpc>
                        <a:spcBef>
                          <a:spcPts val="40"/>
                        </a:spcBef>
                      </a:pPr>
                      <a:r>
                        <a:rPr sz="1300" spc="-5" dirty="0">
                          <a:latin typeface="Arial MT"/>
                          <a:cs typeface="Arial MT"/>
                        </a:rPr>
                        <a:t>11</a:t>
                      </a:r>
                      <a:endParaRPr sz="1300">
                        <a:latin typeface="Arial MT"/>
                        <a:cs typeface="Arial MT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80"/>
                        </a:lnSpc>
                        <a:spcBef>
                          <a:spcPts val="40"/>
                        </a:spcBef>
                      </a:pPr>
                      <a:r>
                        <a:rPr sz="1300" dirty="0">
                          <a:latin typeface="Arial MT"/>
                          <a:cs typeface="Arial MT"/>
                        </a:rPr>
                        <a:t>1</a:t>
                      </a:r>
                      <a:endParaRPr sz="1300">
                        <a:latin typeface="Arial MT"/>
                        <a:cs typeface="Arial MT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5628">
                <a:tc>
                  <a:txBody>
                    <a:bodyPr/>
                    <a:lstStyle/>
                    <a:p>
                      <a:pPr algn="ctr">
                        <a:lnSpc>
                          <a:spcPts val="1480"/>
                        </a:lnSpc>
                        <a:spcBef>
                          <a:spcPts val="40"/>
                        </a:spcBef>
                      </a:pPr>
                      <a:r>
                        <a:rPr sz="1300" spc="-5" dirty="0">
                          <a:latin typeface="Arial MT"/>
                          <a:cs typeface="Arial MT"/>
                        </a:rPr>
                        <a:t>10</a:t>
                      </a:r>
                      <a:endParaRPr sz="1300" dirty="0">
                        <a:latin typeface="Arial MT"/>
                        <a:cs typeface="Arial MT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80"/>
                        </a:lnSpc>
                        <a:spcBef>
                          <a:spcPts val="40"/>
                        </a:spcBef>
                      </a:pPr>
                      <a:r>
                        <a:rPr sz="1300" dirty="0">
                          <a:latin typeface="Arial MT"/>
                          <a:cs typeface="Arial MT"/>
                        </a:rPr>
                        <a:t>1</a:t>
                      </a:r>
                      <a:endParaRPr sz="1300">
                        <a:latin typeface="Arial MT"/>
                        <a:cs typeface="Arial MT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0160" algn="ctr">
                        <a:lnSpc>
                          <a:spcPts val="1480"/>
                        </a:lnSpc>
                        <a:spcBef>
                          <a:spcPts val="40"/>
                        </a:spcBef>
                      </a:pPr>
                      <a:r>
                        <a:rPr sz="1300" dirty="0">
                          <a:latin typeface="Arial MT"/>
                          <a:cs typeface="Arial MT"/>
                        </a:rPr>
                        <a:t>9</a:t>
                      </a:r>
                      <a:endParaRPr sz="1300">
                        <a:latin typeface="Arial MT"/>
                        <a:cs typeface="Arial MT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80"/>
                        </a:lnSpc>
                        <a:spcBef>
                          <a:spcPts val="40"/>
                        </a:spcBef>
                      </a:pPr>
                      <a:r>
                        <a:rPr lang="es-MX" sz="1300" dirty="0" smtClean="0">
                          <a:latin typeface="Arial MT"/>
                          <a:cs typeface="Arial MT"/>
                        </a:rPr>
                        <a:t>3</a:t>
                      </a:r>
                      <a:endParaRPr sz="1300" dirty="0">
                        <a:latin typeface="Arial MT"/>
                        <a:cs typeface="Arial MT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6790">
                <a:tc>
                  <a:txBody>
                    <a:bodyPr/>
                    <a:lstStyle/>
                    <a:p>
                      <a:pPr marL="10160" algn="ctr">
                        <a:lnSpc>
                          <a:spcPts val="1480"/>
                        </a:lnSpc>
                        <a:spcBef>
                          <a:spcPts val="40"/>
                        </a:spcBef>
                      </a:pPr>
                      <a:r>
                        <a:rPr lang="es-MX" sz="1300" dirty="0" smtClean="0">
                          <a:latin typeface="Arial MT"/>
                          <a:cs typeface="Arial MT"/>
                        </a:rPr>
                        <a:t>6</a:t>
                      </a:r>
                      <a:endParaRPr sz="1300" dirty="0">
                        <a:latin typeface="Arial MT"/>
                        <a:cs typeface="Arial MT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80"/>
                        </a:lnSpc>
                        <a:spcBef>
                          <a:spcPts val="40"/>
                        </a:spcBef>
                      </a:pPr>
                      <a:r>
                        <a:rPr sz="1300" dirty="0">
                          <a:latin typeface="Arial MT"/>
                          <a:cs typeface="Arial MT"/>
                        </a:rPr>
                        <a:t>1</a:t>
                      </a: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9382">
                <a:tc>
                  <a:txBody>
                    <a:bodyPr/>
                    <a:lstStyle/>
                    <a:p>
                      <a:pPr marL="10160" algn="ctr">
                        <a:lnSpc>
                          <a:spcPts val="1480"/>
                        </a:lnSpc>
                        <a:spcBef>
                          <a:spcPts val="40"/>
                        </a:spcBef>
                      </a:pPr>
                      <a:r>
                        <a:rPr lang="es-MX" sz="1300" dirty="0" smtClean="0">
                          <a:latin typeface="Arial MT"/>
                          <a:cs typeface="Arial MT"/>
                        </a:rPr>
                        <a:t>5</a:t>
                      </a:r>
                      <a:endParaRPr sz="1300" dirty="0">
                        <a:latin typeface="Arial MT"/>
                        <a:cs typeface="Arial MT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80"/>
                        </a:lnSpc>
                        <a:spcBef>
                          <a:spcPts val="40"/>
                        </a:spcBef>
                      </a:pPr>
                      <a:r>
                        <a:rPr lang="es-MX" sz="1300" dirty="0" smtClean="0">
                          <a:latin typeface="Arial MT"/>
                          <a:cs typeface="Arial MT"/>
                        </a:rPr>
                        <a:t>1</a:t>
                      </a:r>
                      <a:endParaRPr sz="1300" dirty="0">
                        <a:latin typeface="Arial MT"/>
                        <a:cs typeface="Arial MT"/>
                      </a:endParaRPr>
                    </a:p>
                  </a:txBody>
                  <a:tcPr marL="0" marR="0" marT="508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93063">
                <a:tc>
                  <a:txBody>
                    <a:bodyPr/>
                    <a:lstStyle/>
                    <a:p>
                      <a:pPr marL="5715" algn="ctr">
                        <a:lnSpc>
                          <a:spcPts val="1560"/>
                        </a:lnSpc>
                        <a:spcBef>
                          <a:spcPts val="40"/>
                        </a:spcBef>
                      </a:pPr>
                      <a:r>
                        <a:rPr sz="1300" b="1" spc="-5" dirty="0">
                          <a:latin typeface="Arial"/>
                          <a:cs typeface="Arial"/>
                        </a:rPr>
                        <a:t>Total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Bef>
                          <a:spcPts val="40"/>
                        </a:spcBef>
                      </a:pPr>
                      <a:r>
                        <a:rPr lang="es-MX" sz="1300" b="1" dirty="0" smtClean="0">
                          <a:latin typeface="Arial"/>
                          <a:cs typeface="Arial"/>
                        </a:rPr>
                        <a:t>7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2056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  <a:tr h="215913">
                <a:tc>
                  <a:txBody>
                    <a:bodyPr/>
                    <a:lstStyle/>
                    <a:p>
                      <a:pPr marR="43180" algn="ctr">
                        <a:lnSpc>
                          <a:spcPts val="1560"/>
                        </a:lnSpc>
                        <a:spcBef>
                          <a:spcPts val="40"/>
                        </a:spcBef>
                      </a:pPr>
                      <a:r>
                        <a:rPr sz="1300" b="1" spc="5" dirty="0">
                          <a:latin typeface="Arial"/>
                          <a:cs typeface="Arial"/>
                        </a:rPr>
                        <a:t>Base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5910">
                <a:tc>
                  <a:txBody>
                    <a:bodyPr/>
                    <a:lstStyle/>
                    <a:p>
                      <a:pPr marL="5715" algn="ctr">
                        <a:lnSpc>
                          <a:spcPts val="1560"/>
                        </a:lnSpc>
                        <a:spcBef>
                          <a:spcPts val="40"/>
                        </a:spcBef>
                      </a:pPr>
                      <a:r>
                        <a:rPr sz="1300" b="1" spc="-5" dirty="0">
                          <a:latin typeface="Arial"/>
                          <a:cs typeface="Arial"/>
                        </a:rPr>
                        <a:t>Nivel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5875" algn="ctr">
                        <a:lnSpc>
                          <a:spcPts val="1560"/>
                        </a:lnSpc>
                        <a:spcBef>
                          <a:spcPts val="40"/>
                        </a:spcBef>
                      </a:pPr>
                      <a:r>
                        <a:rPr sz="1300" b="1" spc="10" dirty="0">
                          <a:latin typeface="Arial"/>
                          <a:cs typeface="Arial"/>
                        </a:rPr>
                        <a:t>No.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205632">
                <a:tc>
                  <a:txBody>
                    <a:bodyPr/>
                    <a:lstStyle/>
                    <a:p>
                      <a:pPr marL="10160" algn="ctr">
                        <a:lnSpc>
                          <a:spcPts val="1480"/>
                        </a:lnSpc>
                        <a:spcBef>
                          <a:spcPts val="40"/>
                        </a:spcBef>
                      </a:pPr>
                      <a:r>
                        <a:rPr sz="1300" dirty="0">
                          <a:latin typeface="Arial MT"/>
                          <a:cs typeface="Arial MT"/>
                        </a:rPr>
                        <a:t>8</a:t>
                      </a:r>
                      <a:endParaRPr sz="1300">
                        <a:latin typeface="Arial MT"/>
                        <a:cs typeface="Arial MT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80"/>
                        </a:lnSpc>
                        <a:spcBef>
                          <a:spcPts val="40"/>
                        </a:spcBef>
                      </a:pPr>
                      <a:r>
                        <a:rPr sz="1300" dirty="0">
                          <a:latin typeface="Arial MT"/>
                          <a:cs typeface="Arial MT"/>
                        </a:rPr>
                        <a:t>1</a:t>
                      </a:r>
                      <a:endParaRPr sz="1300">
                        <a:latin typeface="Arial MT"/>
                        <a:cs typeface="Arial MT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5912">
                <a:tc>
                  <a:txBody>
                    <a:bodyPr/>
                    <a:lstStyle/>
                    <a:p>
                      <a:pPr marL="5715" algn="ctr">
                        <a:lnSpc>
                          <a:spcPts val="1560"/>
                        </a:lnSpc>
                        <a:spcBef>
                          <a:spcPts val="40"/>
                        </a:spcBef>
                      </a:pPr>
                      <a:r>
                        <a:rPr sz="1300" b="1" spc="-5" dirty="0">
                          <a:latin typeface="Arial"/>
                          <a:cs typeface="Arial"/>
                        </a:rPr>
                        <a:t>Total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Bef>
                          <a:spcPts val="40"/>
                        </a:spcBef>
                      </a:pPr>
                      <a:r>
                        <a:rPr sz="1300" b="1" dirty="0">
                          <a:latin typeface="Arial"/>
                          <a:cs typeface="Arial"/>
                        </a:rPr>
                        <a:t>1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2159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5913">
                <a:tc>
                  <a:txBody>
                    <a:bodyPr/>
                    <a:lstStyle/>
                    <a:p>
                      <a:pPr marL="5715" algn="ctr">
                        <a:lnSpc>
                          <a:spcPts val="1560"/>
                        </a:lnSpc>
                        <a:spcBef>
                          <a:spcPts val="40"/>
                        </a:spcBef>
                      </a:pPr>
                      <a:r>
                        <a:rPr sz="1300" b="1" spc="-5" dirty="0">
                          <a:latin typeface="Arial"/>
                          <a:cs typeface="Arial"/>
                        </a:rPr>
                        <a:t>Total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Bef>
                          <a:spcPts val="40"/>
                        </a:spcBef>
                      </a:pPr>
                      <a:r>
                        <a:rPr lang="es-MX" sz="1300" b="1" dirty="0" smtClean="0">
                          <a:latin typeface="Arial"/>
                          <a:cs typeface="Arial"/>
                        </a:rPr>
                        <a:t>8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7" name="Rectángulo redondeado 6"/>
          <p:cNvSpPr/>
          <p:nvPr/>
        </p:nvSpPr>
        <p:spPr>
          <a:xfrm>
            <a:off x="4952998" y="1417169"/>
            <a:ext cx="2504209" cy="72683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ectángulo 7"/>
          <p:cNvSpPr/>
          <p:nvPr/>
        </p:nvSpPr>
        <p:spPr>
          <a:xfrm>
            <a:off x="4781547" y="1402075"/>
            <a:ext cx="2847109" cy="4358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3189" marR="5080" indent="-635" algn="ctr">
              <a:lnSpc>
                <a:spcPct val="93400"/>
              </a:lnSpc>
              <a:spcBef>
                <a:spcPts val="155"/>
              </a:spcBef>
            </a:pPr>
            <a:r>
              <a:rPr lang="es-MX" sz="800" dirty="0">
                <a:solidFill>
                  <a:srgbClr val="231F20"/>
                </a:solidFill>
                <a:latin typeface="Helvetica" pitchFamily="2" charset="0"/>
                <a:cs typeface="Arial" panose="020B0604020202020204" pitchFamily="34" charset="0"/>
              </a:rPr>
              <a:t>DIRECTORA GENERAL DE LA UNIDAD DE  TRANSPARENCIA Y ASUNTOS JURÍDICOS  (DIRECTOR GENERAL)</a:t>
            </a:r>
          </a:p>
        </p:txBody>
      </p:sp>
      <p:cxnSp>
        <p:nvCxnSpPr>
          <p:cNvPr id="11" name="Conector recto 10"/>
          <p:cNvCxnSpPr>
            <a:stCxn id="7" idx="1"/>
            <a:endCxn id="7" idx="3"/>
          </p:cNvCxnSpPr>
          <p:nvPr/>
        </p:nvCxnSpPr>
        <p:spPr>
          <a:xfrm>
            <a:off x="4952998" y="1780586"/>
            <a:ext cx="250420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/>
          <p:cNvSpPr txBox="1"/>
          <p:nvPr/>
        </p:nvSpPr>
        <p:spPr>
          <a:xfrm>
            <a:off x="5399806" y="1853058"/>
            <a:ext cx="16105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>
                <a:solidFill>
                  <a:srgbClr val="231F20"/>
                </a:solidFill>
                <a:latin typeface="Helvetica" pitchFamily="2" charset="0"/>
                <a:cs typeface="Arial" panose="020B0604020202020204" pitchFamily="34" charset="0"/>
              </a:rPr>
              <a:t>12I-C  </a:t>
            </a:r>
            <a:r>
              <a:rPr lang="es-MX" sz="900" dirty="0" smtClean="0">
                <a:solidFill>
                  <a:srgbClr val="231F20"/>
                </a:solidFill>
                <a:latin typeface="Helvetica" pitchFamily="2" charset="0"/>
                <a:cs typeface="Calibri" panose="020F0502020204030204" pitchFamily="34" charset="0"/>
              </a:rPr>
              <a:t>ALEXIA GABRIELA </a:t>
            </a:r>
            <a:endParaRPr lang="es-MX" sz="900" dirty="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16" name="Rectángulo redondeado 15"/>
          <p:cNvSpPr/>
          <p:nvPr/>
        </p:nvSpPr>
        <p:spPr>
          <a:xfrm>
            <a:off x="6826691" y="2536450"/>
            <a:ext cx="1591380" cy="71991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Rectángulo redondeado 16"/>
          <p:cNvSpPr/>
          <p:nvPr/>
        </p:nvSpPr>
        <p:spPr>
          <a:xfrm>
            <a:off x="3162664" y="2526480"/>
            <a:ext cx="1808222" cy="7712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Rectángulo redondeado 17"/>
          <p:cNvSpPr/>
          <p:nvPr/>
        </p:nvSpPr>
        <p:spPr>
          <a:xfrm>
            <a:off x="2989686" y="3426066"/>
            <a:ext cx="1981200" cy="83114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24" name="Conector recto 23"/>
          <p:cNvCxnSpPr>
            <a:stCxn id="16" idx="1"/>
            <a:endCxn id="16" idx="3"/>
          </p:cNvCxnSpPr>
          <p:nvPr/>
        </p:nvCxnSpPr>
        <p:spPr>
          <a:xfrm>
            <a:off x="6826691" y="2896408"/>
            <a:ext cx="15913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/>
          <p:cNvCxnSpPr>
            <a:stCxn id="17" idx="1"/>
            <a:endCxn id="17" idx="3"/>
          </p:cNvCxnSpPr>
          <p:nvPr/>
        </p:nvCxnSpPr>
        <p:spPr>
          <a:xfrm>
            <a:off x="3162664" y="2912092"/>
            <a:ext cx="180822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/>
          <p:cNvCxnSpPr>
            <a:stCxn id="18" idx="1"/>
            <a:endCxn id="18" idx="3"/>
          </p:cNvCxnSpPr>
          <p:nvPr/>
        </p:nvCxnSpPr>
        <p:spPr>
          <a:xfrm>
            <a:off x="2989686" y="3841639"/>
            <a:ext cx="1981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ángulo redondeado 28"/>
          <p:cNvSpPr/>
          <p:nvPr/>
        </p:nvSpPr>
        <p:spPr>
          <a:xfrm>
            <a:off x="1845958" y="4915239"/>
            <a:ext cx="2070100" cy="72683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0" name="Rectángulo redondeado 29"/>
          <p:cNvSpPr/>
          <p:nvPr/>
        </p:nvSpPr>
        <p:spPr>
          <a:xfrm>
            <a:off x="5078123" y="5195150"/>
            <a:ext cx="2245725" cy="91044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800" dirty="0">
              <a:latin typeface="Helvetica" pitchFamily="2" charset="0"/>
            </a:endParaRPr>
          </a:p>
        </p:txBody>
      </p:sp>
      <p:sp>
        <p:nvSpPr>
          <p:cNvPr id="31" name="Rectángulo redondeado 30"/>
          <p:cNvSpPr/>
          <p:nvPr/>
        </p:nvSpPr>
        <p:spPr>
          <a:xfrm>
            <a:off x="7937364" y="5138425"/>
            <a:ext cx="2537117" cy="9127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2" name="Rectángulo redondeado 31"/>
          <p:cNvSpPr/>
          <p:nvPr/>
        </p:nvSpPr>
        <p:spPr>
          <a:xfrm>
            <a:off x="1535320" y="6005490"/>
            <a:ext cx="2680855" cy="72683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33" name="Conector recto 32"/>
          <p:cNvCxnSpPr>
            <a:stCxn id="29" idx="1"/>
            <a:endCxn id="29" idx="3"/>
          </p:cNvCxnSpPr>
          <p:nvPr/>
        </p:nvCxnSpPr>
        <p:spPr>
          <a:xfrm>
            <a:off x="1845958" y="5278656"/>
            <a:ext cx="2070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/>
          <p:cNvCxnSpPr>
            <a:stCxn id="30" idx="1"/>
            <a:endCxn id="30" idx="3"/>
          </p:cNvCxnSpPr>
          <p:nvPr/>
        </p:nvCxnSpPr>
        <p:spPr>
          <a:xfrm>
            <a:off x="5078123" y="5650373"/>
            <a:ext cx="22457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/>
          <p:cNvCxnSpPr/>
          <p:nvPr/>
        </p:nvCxnSpPr>
        <p:spPr>
          <a:xfrm>
            <a:off x="7937364" y="5674769"/>
            <a:ext cx="253711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/>
          <p:cNvCxnSpPr>
            <a:stCxn id="32" idx="1"/>
            <a:endCxn id="32" idx="3"/>
          </p:cNvCxnSpPr>
          <p:nvPr/>
        </p:nvCxnSpPr>
        <p:spPr>
          <a:xfrm>
            <a:off x="1535320" y="6368907"/>
            <a:ext cx="268085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ángulo 37"/>
          <p:cNvSpPr/>
          <p:nvPr/>
        </p:nvSpPr>
        <p:spPr>
          <a:xfrm>
            <a:off x="2854624" y="3445099"/>
            <a:ext cx="2343124" cy="432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 algn="ctr">
              <a:lnSpc>
                <a:spcPct val="92400"/>
              </a:lnSpc>
              <a:spcBef>
                <a:spcPts val="150"/>
              </a:spcBef>
            </a:pPr>
            <a:r>
              <a:rPr lang="es-MX" sz="800" dirty="0" smtClean="0">
                <a:solidFill>
                  <a:srgbClr val="272827"/>
                </a:solidFill>
                <a:latin typeface="Helvetica" pitchFamily="2" charset="0"/>
                <a:cs typeface="Arial" panose="020B0604020202020204" pitchFamily="34" charset="0"/>
              </a:rPr>
              <a:t>COORDINADORA DE CONSULTAS  JURÍDICAS Y NORMATIVIDAD  (ADMINISTRADOR DE PROCESO)</a:t>
            </a:r>
            <a:endParaRPr lang="es-MX" sz="800" dirty="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43" name="Rectángulo 42"/>
          <p:cNvSpPr/>
          <p:nvPr/>
        </p:nvSpPr>
        <p:spPr>
          <a:xfrm>
            <a:off x="3140367" y="3896730"/>
            <a:ext cx="1771639" cy="3513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es-MX" sz="800" dirty="0" smtClean="0">
                <a:solidFill>
                  <a:srgbClr val="272827"/>
                </a:solidFill>
                <a:latin typeface="Helvetica" pitchFamily="2" charset="0"/>
                <a:cs typeface="Arial" panose="020B0604020202020204" pitchFamily="34" charset="0"/>
              </a:rPr>
              <a:t>8B-B  Ileana Fernández Coronado</a:t>
            </a:r>
          </a:p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es-MX" sz="800" dirty="0" smtClean="0">
                <a:solidFill>
                  <a:srgbClr val="272827"/>
                </a:solidFill>
                <a:latin typeface="Helvetica" pitchFamily="2" charset="0"/>
                <a:cs typeface="Arial" panose="020B0604020202020204" pitchFamily="34" charset="0"/>
              </a:rPr>
              <a:t>COMISIONADA</a:t>
            </a:r>
            <a:endParaRPr lang="es-MX" sz="800" dirty="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46" name="CuadroTexto 45"/>
          <p:cNvSpPr txBox="1"/>
          <p:nvPr/>
        </p:nvSpPr>
        <p:spPr>
          <a:xfrm>
            <a:off x="3187173" y="2599647"/>
            <a:ext cx="17195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" dirty="0" smtClean="0">
                <a:latin typeface="Helvetica" pitchFamily="2" charset="0"/>
              </a:rPr>
              <a:t>SUBDIRECTORA DE ASUNTOS JURÍDICOS (SUBDIRECTOR) </a:t>
            </a:r>
            <a:endParaRPr lang="es-MX" sz="800" dirty="0">
              <a:latin typeface="Helvetica" pitchFamily="2" charset="0"/>
            </a:endParaRPr>
          </a:p>
        </p:txBody>
      </p:sp>
      <p:sp>
        <p:nvSpPr>
          <p:cNvPr id="50" name="CuadroTexto 49"/>
          <p:cNvSpPr txBox="1"/>
          <p:nvPr/>
        </p:nvSpPr>
        <p:spPr>
          <a:xfrm>
            <a:off x="3140368" y="2991886"/>
            <a:ext cx="17807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 smtClean="0">
                <a:latin typeface="Helvetica" pitchFamily="2" charset="0"/>
              </a:rPr>
              <a:t>10I-C Perla Judith Barraza Cantúa</a:t>
            </a:r>
            <a:endParaRPr lang="es-MX" sz="800" dirty="0">
              <a:latin typeface="Helvetica" pitchFamily="2" charset="0"/>
            </a:endParaRPr>
          </a:p>
        </p:txBody>
      </p:sp>
      <p:sp>
        <p:nvSpPr>
          <p:cNvPr id="62" name="CuadroTexto 61"/>
          <p:cNvSpPr txBox="1"/>
          <p:nvPr/>
        </p:nvSpPr>
        <p:spPr>
          <a:xfrm>
            <a:off x="1872039" y="4948044"/>
            <a:ext cx="22914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 smtClean="0">
                <a:latin typeface="Helvetica" pitchFamily="2" charset="0"/>
              </a:rPr>
              <a:t>DIRECTORA DE PROCEDIMIENTOS ADMINISTRATIVOS (DIRECTOR)</a:t>
            </a:r>
            <a:endParaRPr lang="es-MX" sz="800" dirty="0">
              <a:latin typeface="Helvetica" pitchFamily="2" charset="0"/>
            </a:endParaRPr>
          </a:p>
        </p:txBody>
      </p:sp>
      <p:sp>
        <p:nvSpPr>
          <p:cNvPr id="67" name="CuadroTexto 66"/>
          <p:cNvSpPr txBox="1"/>
          <p:nvPr/>
        </p:nvSpPr>
        <p:spPr>
          <a:xfrm>
            <a:off x="1917590" y="5373832"/>
            <a:ext cx="19530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 smtClean="0">
                <a:latin typeface="Helvetica" pitchFamily="2" charset="0"/>
              </a:rPr>
              <a:t>11I-C Martha Carolina Cruz Molina</a:t>
            </a:r>
            <a:endParaRPr lang="es-MX" sz="800" dirty="0">
              <a:latin typeface="Helvetica" pitchFamily="2" charset="0"/>
            </a:endParaRPr>
          </a:p>
        </p:txBody>
      </p:sp>
      <p:sp>
        <p:nvSpPr>
          <p:cNvPr id="70" name="CuadroTexto 69"/>
          <p:cNvSpPr txBox="1"/>
          <p:nvPr/>
        </p:nvSpPr>
        <p:spPr>
          <a:xfrm>
            <a:off x="5125837" y="5241483"/>
            <a:ext cx="2152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" dirty="0" smtClean="0">
                <a:latin typeface="Helvetica" pitchFamily="2" charset="0"/>
              </a:rPr>
              <a:t>JEFE DE DESPARTAMENTO DE ACCESO A LA INFORMACIÓN (JEFE DE DEPARTAMENTO)</a:t>
            </a:r>
            <a:endParaRPr lang="es-MX" sz="800" dirty="0">
              <a:latin typeface="Helvetica" pitchFamily="2" charset="0"/>
            </a:endParaRPr>
          </a:p>
        </p:txBody>
      </p:sp>
      <p:sp>
        <p:nvSpPr>
          <p:cNvPr id="71" name="CuadroTexto 70"/>
          <p:cNvSpPr txBox="1"/>
          <p:nvPr/>
        </p:nvSpPr>
        <p:spPr>
          <a:xfrm>
            <a:off x="5125837" y="5755890"/>
            <a:ext cx="21520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" dirty="0" smtClean="0">
                <a:latin typeface="Helvetica" pitchFamily="2" charset="0"/>
              </a:rPr>
              <a:t>9C-C José Job Alvarado Holguín</a:t>
            </a:r>
            <a:endParaRPr lang="es-MX" sz="800" dirty="0">
              <a:latin typeface="Helvetica" pitchFamily="2" charset="0"/>
            </a:endParaRPr>
          </a:p>
        </p:txBody>
      </p:sp>
      <p:sp>
        <p:nvSpPr>
          <p:cNvPr id="75" name="CuadroTexto 74"/>
          <p:cNvSpPr txBox="1"/>
          <p:nvPr/>
        </p:nvSpPr>
        <p:spPr>
          <a:xfrm>
            <a:off x="7937365" y="5213104"/>
            <a:ext cx="2537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" dirty="0" smtClean="0">
                <a:latin typeface="Helvetica" pitchFamily="2" charset="0"/>
              </a:rPr>
              <a:t>JEFE DE DEPARTAMENTO DE OBLIGACIONES DE TRANSPARENCIA (JEFE DE DEPARTAMENTO)</a:t>
            </a:r>
            <a:endParaRPr lang="es-MX" sz="800" dirty="0">
              <a:latin typeface="Helvetica" pitchFamily="2" charset="0"/>
            </a:endParaRPr>
          </a:p>
        </p:txBody>
      </p:sp>
      <p:sp>
        <p:nvSpPr>
          <p:cNvPr id="78" name="CuadroTexto 77"/>
          <p:cNvSpPr txBox="1"/>
          <p:nvPr/>
        </p:nvSpPr>
        <p:spPr>
          <a:xfrm>
            <a:off x="8129905" y="5741069"/>
            <a:ext cx="21520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" dirty="0" smtClean="0">
                <a:latin typeface="Helvetica" pitchFamily="2" charset="0"/>
              </a:rPr>
              <a:t>9C-C Diana Maria Borbón Mendoza</a:t>
            </a:r>
          </a:p>
        </p:txBody>
      </p:sp>
      <p:sp>
        <p:nvSpPr>
          <p:cNvPr id="81" name="CuadroTexto 80"/>
          <p:cNvSpPr txBox="1"/>
          <p:nvPr/>
        </p:nvSpPr>
        <p:spPr>
          <a:xfrm>
            <a:off x="1553678" y="6030353"/>
            <a:ext cx="2680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" dirty="0" smtClean="0">
                <a:latin typeface="Helvetica" pitchFamily="2" charset="0"/>
              </a:rPr>
              <a:t>JEFE DE DESPARTAMENTO DE PROCEDIMIENTOS ADMINISTRATIVOS (JEFE DE DEPARTAMENTO)</a:t>
            </a:r>
            <a:endParaRPr lang="es-MX" sz="800" dirty="0">
              <a:latin typeface="Helvetica" pitchFamily="2" charset="0"/>
            </a:endParaRPr>
          </a:p>
        </p:txBody>
      </p:sp>
      <p:sp>
        <p:nvSpPr>
          <p:cNvPr id="82" name="CuadroTexto 81"/>
          <p:cNvSpPr txBox="1"/>
          <p:nvPr/>
        </p:nvSpPr>
        <p:spPr>
          <a:xfrm>
            <a:off x="1641742" y="6394982"/>
            <a:ext cx="21013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>
                <a:solidFill>
                  <a:srgbClr val="231F20"/>
                </a:solidFill>
                <a:latin typeface="Helvetica" pitchFamily="2" charset="0"/>
                <a:cs typeface="Arial" panose="020B0604020202020204" pitchFamily="34" charset="0"/>
              </a:rPr>
              <a:t>9C-C </a:t>
            </a:r>
            <a:r>
              <a:rPr lang="es-MX" sz="800" dirty="0" err="1">
                <a:solidFill>
                  <a:srgbClr val="231F20"/>
                </a:solidFill>
                <a:latin typeface="Helvetica" pitchFamily="2" charset="0"/>
                <a:cs typeface="Arial" panose="020B0604020202020204" pitchFamily="34" charset="0"/>
              </a:rPr>
              <a:t>Nadya</a:t>
            </a:r>
            <a:r>
              <a:rPr lang="es-MX" sz="800" dirty="0">
                <a:solidFill>
                  <a:srgbClr val="231F20"/>
                </a:solidFill>
                <a:latin typeface="Helvetica" pitchFamily="2" charset="0"/>
                <a:cs typeface="Arial" panose="020B0604020202020204" pitchFamily="34" charset="0"/>
              </a:rPr>
              <a:t> Zarina Barreras Cano</a:t>
            </a:r>
            <a:r>
              <a:rPr lang="es-MX" sz="900" dirty="0" smtClean="0">
                <a:solidFill>
                  <a:srgbClr val="231F20"/>
                </a:solidFill>
                <a:latin typeface="Helvetica" pitchFamily="2" charset="0"/>
                <a:cs typeface="Arial" panose="020B0604020202020204" pitchFamily="34" charset="0"/>
              </a:rPr>
              <a:t> </a:t>
            </a:r>
            <a:r>
              <a:rPr lang="es-MX" sz="900" dirty="0" smtClean="0">
                <a:solidFill>
                  <a:srgbClr val="231F20"/>
                </a:solidFill>
                <a:latin typeface="Helvetica" pitchFamily="2" charset="0"/>
                <a:cs typeface="Calibri" panose="020F0502020204030204" pitchFamily="34" charset="0"/>
              </a:rPr>
              <a:t> </a:t>
            </a:r>
            <a:endParaRPr lang="es-MX" sz="900" dirty="0">
              <a:latin typeface="Helvetica" pitchFamily="2" charset="0"/>
              <a:cs typeface="Arial" panose="020B0604020202020204" pitchFamily="34" charset="0"/>
            </a:endParaRPr>
          </a:p>
        </p:txBody>
      </p:sp>
      <p:cxnSp>
        <p:nvCxnSpPr>
          <p:cNvPr id="88" name="Conector recto 87"/>
          <p:cNvCxnSpPr>
            <a:stCxn id="7" idx="2"/>
            <a:endCxn id="30" idx="0"/>
          </p:cNvCxnSpPr>
          <p:nvPr/>
        </p:nvCxnSpPr>
        <p:spPr>
          <a:xfrm flipH="1">
            <a:off x="6200986" y="2144003"/>
            <a:ext cx="4117" cy="305114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Conector recto 95"/>
          <p:cNvCxnSpPr/>
          <p:nvPr/>
        </p:nvCxnSpPr>
        <p:spPr>
          <a:xfrm>
            <a:off x="2885715" y="4526750"/>
            <a:ext cx="6320207" cy="104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Conector recto 107"/>
          <p:cNvCxnSpPr>
            <a:endCxn id="29" idx="0"/>
          </p:cNvCxnSpPr>
          <p:nvPr/>
        </p:nvCxnSpPr>
        <p:spPr>
          <a:xfrm flipH="1">
            <a:off x="2881008" y="4526750"/>
            <a:ext cx="4706" cy="3884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Conector recto 115"/>
          <p:cNvCxnSpPr>
            <a:stCxn id="17" idx="3"/>
            <a:endCxn id="16" idx="1"/>
          </p:cNvCxnSpPr>
          <p:nvPr/>
        </p:nvCxnSpPr>
        <p:spPr>
          <a:xfrm flipV="1">
            <a:off x="4970886" y="2896408"/>
            <a:ext cx="1855805" cy="1568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9" name="Conector recto 118"/>
          <p:cNvCxnSpPr>
            <a:endCxn id="31" idx="0"/>
          </p:cNvCxnSpPr>
          <p:nvPr/>
        </p:nvCxnSpPr>
        <p:spPr>
          <a:xfrm>
            <a:off x="9200939" y="4526750"/>
            <a:ext cx="4984" cy="6116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4" name="Rectángulo redondeado 143"/>
          <p:cNvSpPr/>
          <p:nvPr/>
        </p:nvSpPr>
        <p:spPr>
          <a:xfrm>
            <a:off x="7178948" y="3379104"/>
            <a:ext cx="1996482" cy="91226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45" name="Conector recto 144"/>
          <p:cNvCxnSpPr>
            <a:endCxn id="144" idx="3"/>
          </p:cNvCxnSpPr>
          <p:nvPr/>
        </p:nvCxnSpPr>
        <p:spPr>
          <a:xfrm flipV="1">
            <a:off x="6184499" y="3835238"/>
            <a:ext cx="2990931" cy="844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8" name="CuadroTexto 147"/>
          <p:cNvSpPr txBox="1"/>
          <p:nvPr/>
        </p:nvSpPr>
        <p:spPr>
          <a:xfrm>
            <a:off x="7178945" y="3400878"/>
            <a:ext cx="19230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" dirty="0" smtClean="0">
                <a:latin typeface="Helvetica" pitchFamily="2" charset="0"/>
              </a:rPr>
              <a:t>AUXILIAR DE LA UNIDAD DE TRANSPARENCIA Y ASUNTOS JURÍDICOS (ASISTENTE TÉCNICO)</a:t>
            </a:r>
            <a:endParaRPr lang="es-MX" sz="800" dirty="0">
              <a:latin typeface="Helvetica" pitchFamily="2" charset="0"/>
            </a:endParaRPr>
          </a:p>
        </p:txBody>
      </p:sp>
      <p:sp>
        <p:nvSpPr>
          <p:cNvPr id="149" name="CuadroTexto 148"/>
          <p:cNvSpPr txBox="1"/>
          <p:nvPr/>
        </p:nvSpPr>
        <p:spPr>
          <a:xfrm>
            <a:off x="7352991" y="3916268"/>
            <a:ext cx="15862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 smtClean="0">
                <a:latin typeface="Helvetica" pitchFamily="2" charset="0"/>
              </a:rPr>
              <a:t>5B-</a:t>
            </a:r>
            <a:endParaRPr lang="es-MX" sz="800" dirty="0">
              <a:latin typeface="Helvetica" pitchFamily="2" charset="0"/>
            </a:endParaRPr>
          </a:p>
        </p:txBody>
      </p:sp>
      <p:sp>
        <p:nvSpPr>
          <p:cNvPr id="152" name="CuadroTexto 151"/>
          <p:cNvSpPr txBox="1"/>
          <p:nvPr/>
        </p:nvSpPr>
        <p:spPr>
          <a:xfrm>
            <a:off x="6888223" y="2949182"/>
            <a:ext cx="13668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 smtClean="0">
                <a:latin typeface="Helvetica" pitchFamily="2" charset="0"/>
              </a:rPr>
              <a:t>6A – C Mirna Valenzuela Meléndrez</a:t>
            </a:r>
            <a:endParaRPr lang="es-MX" sz="800" dirty="0">
              <a:latin typeface="Helvetica" pitchFamily="2" charset="0"/>
            </a:endParaRPr>
          </a:p>
        </p:txBody>
      </p:sp>
      <p:sp>
        <p:nvSpPr>
          <p:cNvPr id="153" name="CuadroTexto 152"/>
          <p:cNvSpPr txBox="1"/>
          <p:nvPr/>
        </p:nvSpPr>
        <p:spPr>
          <a:xfrm>
            <a:off x="6771340" y="2569635"/>
            <a:ext cx="16006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" dirty="0" smtClean="0">
                <a:latin typeface="Helvetica" pitchFamily="2" charset="0"/>
              </a:rPr>
              <a:t>ASISTENTE (ADMINISTRADOR DE ÁREA)</a:t>
            </a:r>
            <a:endParaRPr lang="es-MX" sz="800" dirty="0">
              <a:latin typeface="Helvetica" pitchFamily="2" charset="0"/>
            </a:endParaRPr>
          </a:p>
        </p:txBody>
      </p:sp>
      <p:cxnSp>
        <p:nvCxnSpPr>
          <p:cNvPr id="160" name="Conector recto 159"/>
          <p:cNvCxnSpPr>
            <a:stCxn id="18" idx="3"/>
          </p:cNvCxnSpPr>
          <p:nvPr/>
        </p:nvCxnSpPr>
        <p:spPr>
          <a:xfrm>
            <a:off x="4970886" y="3841639"/>
            <a:ext cx="1234214" cy="27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3" name="Conector recto 172"/>
          <p:cNvCxnSpPr>
            <a:stCxn id="29" idx="2"/>
            <a:endCxn id="32" idx="0"/>
          </p:cNvCxnSpPr>
          <p:nvPr/>
        </p:nvCxnSpPr>
        <p:spPr>
          <a:xfrm flipH="1">
            <a:off x="2875748" y="5642073"/>
            <a:ext cx="5260" cy="36341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09370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1892</TotalTime>
  <Words>167</Words>
  <Application>Microsoft Office PowerPoint</Application>
  <PresentationFormat>Panorámica</PresentationFormat>
  <Paragraphs>46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Arial MT</vt:lpstr>
      <vt:lpstr>Calibri</vt:lpstr>
      <vt:lpstr>Calibri Light</vt:lpstr>
      <vt:lpstr>Helvetica</vt:lpstr>
      <vt:lpstr>Times New Roman</vt:lpstr>
      <vt:lpstr>Tema de Office</vt:lpstr>
      <vt:lpstr>Secretaría de la Contraloría General Dirección General de la Unidad  de Transparencia y Asuntos Jurídicos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Secretaría de la Contraloría General Dirección General de la Unidad  de Transparencia y Asuntos Jurídicos</dc:title>
  <dc:creator>Diana Maria Borbon Mendoza</dc:creator>
  <cp:lastModifiedBy>Diana Maria Borbon Mendoza</cp:lastModifiedBy>
  <cp:revision>11</cp:revision>
  <cp:lastPrinted>2024-05-06T18:47:15Z</cp:lastPrinted>
  <dcterms:created xsi:type="dcterms:W3CDTF">2024-04-01T19:30:49Z</dcterms:created>
  <dcterms:modified xsi:type="dcterms:W3CDTF">2024-05-06T22:51:40Z</dcterms:modified>
</cp:coreProperties>
</file>