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1"/>
  </p:sldMasterIdLst>
  <p:notesMasterIdLst>
    <p:notesMasterId r:id="rId23"/>
  </p:notesMasterIdLst>
  <p:sldIdLst>
    <p:sldId id="316" r:id="rId2"/>
    <p:sldId id="317" r:id="rId3"/>
    <p:sldId id="318" r:id="rId4"/>
    <p:sldId id="326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276" r:id="rId13"/>
    <p:sldId id="304" r:id="rId14"/>
    <p:sldId id="311" r:id="rId15"/>
    <p:sldId id="303" r:id="rId16"/>
    <p:sldId id="315" r:id="rId17"/>
    <p:sldId id="314" r:id="rId18"/>
    <p:sldId id="310" r:id="rId19"/>
    <p:sldId id="313" r:id="rId20"/>
    <p:sldId id="312" r:id="rId21"/>
    <p:sldId id="284" r:id="rId22"/>
  </p:sldIdLst>
  <p:sldSz cx="12192000" cy="6858000"/>
  <p:notesSz cx="6881813" cy="9296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2" roundtripDataSignature="AMtx7mg6WDvAhj7mRqda0nEmlmKj3WXb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8038"/>
    <a:srgbClr val="8B134A"/>
    <a:srgbClr val="F2B800"/>
    <a:srgbClr val="FF5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C43DC00-2656-4D44-A588-0A94D77FA8B1}">
  <a:tblStyle styleId="{9C43DC00-2656-4D44-A588-0A94D77FA8B1}" styleName="Table_0">
    <a:wholeTbl>
      <a:tcTxStyle b="off" i="off">
        <a:font>
          <a:latin typeface="Trebuchet MS"/>
          <a:ea typeface="Trebuchet MS"/>
          <a:cs typeface="Trebuchet MS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BE8E7"/>
          </a:solidFill>
        </a:fill>
      </a:tcStyle>
    </a:wholeTbl>
    <a:band1H>
      <a:tcTxStyle/>
      <a:tcStyle>
        <a:tcBdr/>
        <a:fill>
          <a:solidFill>
            <a:srgbClr val="F6CECB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6CECB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39CCF4A-E415-4178-B257-E12C54CA4864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11"/>
    <p:restoredTop sz="94896"/>
  </p:normalViewPr>
  <p:slideViewPr>
    <p:cSldViewPr snapToGrid="0">
      <p:cViewPr varScale="1">
        <p:scale>
          <a:sx n="127" d="100"/>
          <a:sy n="127" d="100"/>
        </p:scale>
        <p:origin x="200" y="4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25" y="27"/>
            <a:ext cx="2981911" cy="4665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200" tIns="45100" rIns="90200" bIns="451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98356" y="27"/>
            <a:ext cx="2981911" cy="4665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200" tIns="45100" rIns="90200" bIns="451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46113" y="1155700"/>
            <a:ext cx="5589587" cy="31448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8503" y="4474051"/>
            <a:ext cx="5504821" cy="3660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200" tIns="45100" rIns="90200" bIns="451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25" y="8829845"/>
            <a:ext cx="2981911" cy="4665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200" tIns="45100" rIns="90200" bIns="451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98356" y="8829845"/>
            <a:ext cx="2981911" cy="4665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200" tIns="45100" rIns="90200" bIns="451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12988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f101ffed9b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190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f101ffed9b_0_14:notes"/>
          <p:cNvSpPr txBox="1">
            <a:spLocks noGrp="1"/>
          </p:cNvSpPr>
          <p:nvPr>
            <p:ph type="body" idx="1"/>
          </p:nvPr>
        </p:nvSpPr>
        <p:spPr>
          <a:xfrm>
            <a:off x="673221" y="4343400"/>
            <a:ext cx="5385767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1258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f101ffed9b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190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f101ffed9b_0_14:notes"/>
          <p:cNvSpPr txBox="1">
            <a:spLocks noGrp="1"/>
          </p:cNvSpPr>
          <p:nvPr>
            <p:ph type="body" idx="1"/>
          </p:nvPr>
        </p:nvSpPr>
        <p:spPr>
          <a:xfrm>
            <a:off x="673221" y="4343400"/>
            <a:ext cx="5385767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1910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 txBox="1">
            <a:spLocks noGrp="1"/>
          </p:cNvSpPr>
          <p:nvPr>
            <p:ph type="body" idx="1"/>
          </p:nvPr>
        </p:nvSpPr>
        <p:spPr>
          <a:xfrm>
            <a:off x="688503" y="4474051"/>
            <a:ext cx="5504821" cy="3660713"/>
          </a:xfrm>
          <a:prstGeom prst="rect">
            <a:avLst/>
          </a:prstGeom>
        </p:spPr>
        <p:txBody>
          <a:bodyPr spcFirstLastPara="1" wrap="square" lIns="90200" tIns="45100" rIns="90200" bIns="451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46113" y="1155700"/>
            <a:ext cx="5589587" cy="31448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51957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8421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f101ffed9b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190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f101ffed9b_0_74:notes"/>
          <p:cNvSpPr txBox="1">
            <a:spLocks noGrp="1"/>
          </p:cNvSpPr>
          <p:nvPr>
            <p:ph type="body" idx="1"/>
          </p:nvPr>
        </p:nvSpPr>
        <p:spPr>
          <a:xfrm>
            <a:off x="673221" y="4343400"/>
            <a:ext cx="5385767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9024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5876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7660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339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061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8736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5990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2422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3566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9365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14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3187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599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iff"/><Relationship Id="rId13" Type="http://schemas.openxmlformats.org/officeDocument/2006/relationships/image" Target="../media/image33.tiff"/><Relationship Id="rId3" Type="http://schemas.openxmlformats.org/officeDocument/2006/relationships/image" Target="../media/image2.jpe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tiff"/><Relationship Id="rId4" Type="http://schemas.openxmlformats.org/officeDocument/2006/relationships/image" Target="../media/image24.png"/><Relationship Id="rId9" Type="http://schemas.openxmlformats.org/officeDocument/2006/relationships/image" Target="../media/image29.tiff"/><Relationship Id="rId1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C6C221-349E-4046-824D-86C0BE4F67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14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30" y="896596"/>
            <a:ext cx="6772910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42547" y="1067341"/>
            <a:ext cx="6962397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FALTA GRAVE RESPECTO A CUOTAS ISSSTESON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3"/>
            <a:ext cx="11083636" cy="1575491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2"/>
            <a:ext cx="10601314" cy="390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2400" i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Se configurará como falta grave la omisión del entero de cuotas, aportaciones, cuotas sociales o descuentos ante el </a:t>
            </a:r>
            <a:r>
              <a:rPr lang="es-MX" sz="2400" i="1" dirty="0">
                <a:solidFill>
                  <a:srgbClr val="8B134A"/>
                </a:solidFill>
                <a:latin typeface="Helvetica" pitchFamily="2" charset="0"/>
              </a:rPr>
              <a:t>Instituto de Seguridad y Servicios Sociales de los Trabajadores del Estado de Sonora.</a:t>
            </a:r>
          </a:p>
        </p:txBody>
      </p:sp>
    </p:spTree>
    <p:extLst>
      <p:ext uri="{BB962C8B-B14F-4D97-AF65-F5344CB8AC3E}">
        <p14:creationId xmlns:p14="http://schemas.microsoft.com/office/powerpoint/2010/main" val="125114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29" y="896596"/>
            <a:ext cx="7354477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42547" y="1213853"/>
            <a:ext cx="7037348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ENRIQUECIMIENTO ILÍCITO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3"/>
            <a:ext cx="11083636" cy="271311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2"/>
            <a:ext cx="10601314" cy="390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2400" i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Se fortalece y se actualiza el supuesto como falta grave:</a:t>
            </a:r>
          </a:p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Será responsable de enriquecimiento ilícito, el </a:t>
            </a:r>
            <a:r>
              <a:rPr lang="es-ES" sz="2400" i="1" dirty="0">
                <a:solidFill>
                  <a:srgbClr val="DC8038"/>
                </a:solidFill>
                <a:latin typeface="Helvetica" pitchFamily="2" charset="0"/>
              </a:rPr>
              <a:t>Servidor Público </a:t>
            </a:r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que durante el tiempo de su encargo, o por motivos del mismo, por sí o por interpósita persona, aumenten su patrimonio, adquieran bienes o se conduzcan como dueños sobre ellos, cuya procedencia licita no pudiese justificar.</a:t>
            </a:r>
            <a:endParaRPr lang="es-MX" sz="2400" dirty="0">
              <a:solidFill>
                <a:schemeClr val="bg2">
                  <a:lumMod val="25000"/>
                </a:schemeClr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839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14C69AD-A344-A242-9952-24CDFE299AE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4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5CF8550-81D3-EC4B-B33F-622F70ED54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00A24F-6DDC-3149-92AF-1B98E5E31A1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485" y="371770"/>
            <a:ext cx="9099030" cy="611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891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n 28">
            <a:extLst>
              <a:ext uri="{FF2B5EF4-FFF2-40B4-BE49-F238E27FC236}">
                <a16:creationId xmlns:a16="http://schemas.microsoft.com/office/drawing/2014/main" id="{9358BC1D-B1D2-7842-9DA0-0906121CC9E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F5D4C35B-5323-3047-8A68-405CD2FC1CD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065" y="2301370"/>
            <a:ext cx="2041310" cy="2041310"/>
          </a:xfrm>
          <a:prstGeom prst="rect">
            <a:avLst/>
          </a:prstGeom>
          <a:effectLst>
            <a:outerShdw blurRad="139700" dist="50800" dir="5400000" algn="t" rotWithShape="0">
              <a:prstClr val="black">
                <a:alpha val="50000"/>
              </a:prstClr>
            </a:outerShdw>
          </a:effectLst>
        </p:spPr>
      </p:pic>
      <p:sp>
        <p:nvSpPr>
          <p:cNvPr id="13" name="CuadroTexto 12"/>
          <p:cNvSpPr txBox="1"/>
          <p:nvPr/>
        </p:nvSpPr>
        <p:spPr>
          <a:xfrm>
            <a:off x="441189" y="4557923"/>
            <a:ext cx="2981907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spc="-300" dirty="0">
                <a:solidFill>
                  <a:srgbClr val="DC8038"/>
                </a:solidFill>
                <a:latin typeface="LuloCleanW01-OneBold" panose="02010804020200000003" pitchFamily="2" charset="0"/>
                <a:cs typeface="Arial" panose="020B0604020202020204" pitchFamily="34" charset="0"/>
              </a:rPr>
              <a:t>Pueden provenir de:</a:t>
            </a:r>
          </a:p>
          <a:p>
            <a:endParaRPr lang="es-ES" sz="1400" b="1" dirty="0">
              <a:solidFill>
                <a:schemeClr val="tx1">
                  <a:lumMod val="65000"/>
                  <a:lumOff val="35000"/>
                </a:schemeClr>
              </a:solidFill>
              <a:latin typeface="Helvetica" pitchFamily="2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8B134A"/>
              </a:buClr>
              <a:buFont typeface="Wingdings" pitchFamily="2" charset="2"/>
              <a:buChar char="§"/>
            </a:pPr>
            <a:r>
              <a:rPr lang="es-E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Auditorias</a:t>
            </a:r>
          </a:p>
          <a:p>
            <a:pPr marL="285750" indent="-285750">
              <a:buClr>
                <a:srgbClr val="8B134A"/>
              </a:buClr>
              <a:buFont typeface="Wingdings" pitchFamily="2" charset="2"/>
              <a:buChar char="§"/>
            </a:pPr>
            <a:r>
              <a:rPr lang="es-E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Denuncias Ciudadanas</a:t>
            </a:r>
          </a:p>
          <a:p>
            <a:pPr marL="285750" indent="-285750">
              <a:buClr>
                <a:srgbClr val="8B134A"/>
              </a:buClr>
              <a:buFont typeface="Wingdings" pitchFamily="2" charset="2"/>
              <a:buChar char="§"/>
            </a:pPr>
            <a:r>
              <a:rPr lang="es-E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Servidores Públicos</a:t>
            </a:r>
          </a:p>
          <a:p>
            <a:pPr marL="285750" indent="-285750">
              <a:buClr>
                <a:srgbClr val="8B134A"/>
              </a:buClr>
              <a:buFont typeface="Wingdings" pitchFamily="2" charset="2"/>
              <a:buChar char="§"/>
            </a:pPr>
            <a:r>
              <a:rPr lang="es-E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Entes de las APE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3920101" y="3973348"/>
            <a:ext cx="2111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CEIFA y OIC´S</a:t>
            </a:r>
          </a:p>
        </p:txBody>
      </p:sp>
      <p:sp>
        <p:nvSpPr>
          <p:cNvPr id="30" name="Google Shape;130;p22">
            <a:extLst>
              <a:ext uri="{FF2B5EF4-FFF2-40B4-BE49-F238E27FC236}">
                <a16:creationId xmlns:a16="http://schemas.microsoft.com/office/drawing/2014/main" id="{22D808CB-D67A-CB45-989D-333946115BA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54664" y="142854"/>
            <a:ext cx="10669845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es" sz="2800" spc="-150" dirty="0">
                <a:solidFill>
                  <a:srgbClr val="961354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Proceso sancionatorio</a:t>
            </a:r>
            <a:endParaRPr sz="2800" spc="-150" dirty="0">
              <a:solidFill>
                <a:srgbClr val="961354"/>
              </a:solidFill>
              <a:latin typeface="LuloCleanW01-OneBold" panose="02010804020200000003" pitchFamily="2" charset="0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EABF638-CA27-5A43-9243-9923A61BB0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80" y="2301370"/>
            <a:ext cx="2041310" cy="2041310"/>
          </a:xfrm>
          <a:prstGeom prst="rect">
            <a:avLst/>
          </a:prstGeom>
          <a:effectLst>
            <a:outerShdw blurRad="139700" dist="50800" dir="5400000" algn="t" rotWithShape="0">
              <a:prstClr val="black">
                <a:alpha val="50000"/>
              </a:prstClr>
            </a:outerShdw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9CD891A-8E70-D249-951F-D0F1DB6AAAE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551" y="2428295"/>
            <a:ext cx="1504859" cy="1528558"/>
          </a:xfrm>
          <a:prstGeom prst="rect">
            <a:avLst/>
          </a:prstGeom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71B92A70-BD93-F24E-ACDB-1D5878EB6CF7}"/>
              </a:ext>
            </a:extLst>
          </p:cNvPr>
          <p:cNvSpPr txBox="1"/>
          <p:nvPr/>
        </p:nvSpPr>
        <p:spPr>
          <a:xfrm>
            <a:off x="591460" y="3973348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denuncias</a:t>
            </a:r>
            <a:endParaRPr lang="es-ES" sz="1800" spc="-300" dirty="0">
              <a:solidFill>
                <a:srgbClr val="DC80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1CD0500-3AB6-B645-BA5E-FB154F0A36B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5882" y="2784547"/>
            <a:ext cx="1872814" cy="811755"/>
          </a:xfrm>
          <a:prstGeom prst="rect">
            <a:avLst/>
          </a:prstGeom>
        </p:spPr>
      </p:pic>
      <p:pic>
        <p:nvPicPr>
          <p:cNvPr id="28" name="Imagen 2">
            <a:extLst>
              <a:ext uri="{FF2B5EF4-FFF2-40B4-BE49-F238E27FC236}">
                <a16:creationId xmlns:a16="http://schemas.microsoft.com/office/drawing/2014/main" id="{C547E3B8-347E-5941-A57C-F8C03C05BF8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099" y="1141636"/>
            <a:ext cx="1129716" cy="683460"/>
          </a:xfrm>
          <a:prstGeom prst="rect">
            <a:avLst/>
          </a:prstGeom>
          <a:effectLst>
            <a:outerShdw blurRad="139700" dist="50800" dir="5400000" algn="t" rotWithShape="0">
              <a:prstClr val="black">
                <a:alpha val="50000"/>
              </a:prstClr>
            </a:outerShdw>
          </a:effectLst>
        </p:spPr>
      </p:pic>
      <p:sp>
        <p:nvSpPr>
          <p:cNvPr id="41" name="CuadroTexto 14">
            <a:extLst>
              <a:ext uri="{FF2B5EF4-FFF2-40B4-BE49-F238E27FC236}">
                <a16:creationId xmlns:a16="http://schemas.microsoft.com/office/drawing/2014/main" id="{30CDC1D6-C593-C842-BAE6-075FBCFD90C0}"/>
              </a:ext>
            </a:extLst>
          </p:cNvPr>
          <p:cNvSpPr txBox="1"/>
          <p:nvPr/>
        </p:nvSpPr>
        <p:spPr>
          <a:xfrm>
            <a:off x="7290101" y="905632"/>
            <a:ext cx="1875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kern="1200" spc="-300" dirty="0">
                <a:solidFill>
                  <a:srgbClr val="8B134A"/>
                </a:solidFill>
                <a:latin typeface="LuloCleanW01-OneBold" panose="02010804020200000003" pitchFamily="2" charset="0"/>
              </a:rPr>
              <a:t>FALTAS NO GRAVES</a:t>
            </a:r>
          </a:p>
        </p:txBody>
      </p:sp>
      <p:sp>
        <p:nvSpPr>
          <p:cNvPr id="42" name="CuadroTexto 14">
            <a:extLst>
              <a:ext uri="{FF2B5EF4-FFF2-40B4-BE49-F238E27FC236}">
                <a16:creationId xmlns:a16="http://schemas.microsoft.com/office/drawing/2014/main" id="{BE4E7B27-70F0-C047-99C2-6A5185031861}"/>
              </a:ext>
            </a:extLst>
          </p:cNvPr>
          <p:cNvSpPr txBox="1"/>
          <p:nvPr/>
        </p:nvSpPr>
        <p:spPr>
          <a:xfrm>
            <a:off x="6935364" y="1880069"/>
            <a:ext cx="259718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9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Coordinación Ejecutiva </a:t>
            </a:r>
          </a:p>
          <a:p>
            <a:pPr algn="ctr"/>
            <a:r>
              <a:rPr lang="es-ES" sz="9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de Sustanciación y Resolución </a:t>
            </a:r>
          </a:p>
          <a:p>
            <a:pPr algn="ctr"/>
            <a:r>
              <a:rPr lang="es-ES" sz="9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de Responsabilidades Administrativas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425840E-2E75-0344-BF7A-679F9317DB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2649" y="1389667"/>
            <a:ext cx="1082616" cy="403521"/>
          </a:xfrm>
          <a:prstGeom prst="rect">
            <a:avLst/>
          </a:prstGeom>
        </p:spPr>
      </p:pic>
      <p:pic>
        <p:nvPicPr>
          <p:cNvPr id="45" name="Imagen 2">
            <a:extLst>
              <a:ext uri="{FF2B5EF4-FFF2-40B4-BE49-F238E27FC236}">
                <a16:creationId xmlns:a16="http://schemas.microsoft.com/office/drawing/2014/main" id="{BC814D3B-BEC5-5C47-9B12-AD99F3E41F4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099" y="2597609"/>
            <a:ext cx="1129716" cy="683460"/>
          </a:xfrm>
          <a:prstGeom prst="rect">
            <a:avLst/>
          </a:prstGeom>
          <a:effectLst>
            <a:outerShdw blurRad="139700" dist="50800" dir="5400000" algn="t" rotWithShape="0">
              <a:prstClr val="black">
                <a:alpha val="50000"/>
              </a:prstClr>
            </a:outerShdw>
          </a:effectLst>
        </p:spPr>
      </p:pic>
      <p:sp>
        <p:nvSpPr>
          <p:cNvPr id="46" name="CuadroTexto 14">
            <a:extLst>
              <a:ext uri="{FF2B5EF4-FFF2-40B4-BE49-F238E27FC236}">
                <a16:creationId xmlns:a16="http://schemas.microsoft.com/office/drawing/2014/main" id="{6F026482-8576-B84A-95A8-CC5FE76E37D9}"/>
              </a:ext>
            </a:extLst>
          </p:cNvPr>
          <p:cNvSpPr txBox="1"/>
          <p:nvPr/>
        </p:nvSpPr>
        <p:spPr>
          <a:xfrm>
            <a:off x="7397350" y="2348489"/>
            <a:ext cx="16193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kern="1200" spc="-300" dirty="0">
                <a:solidFill>
                  <a:srgbClr val="8B134A"/>
                </a:solidFill>
                <a:latin typeface="LuloCleanW01-OneBold" panose="02010804020200000003" pitchFamily="2" charset="0"/>
              </a:rPr>
              <a:t>FALTAS GRAVES</a:t>
            </a:r>
          </a:p>
        </p:txBody>
      </p:sp>
      <p:sp>
        <p:nvSpPr>
          <p:cNvPr id="47" name="CuadroTexto 14">
            <a:extLst>
              <a:ext uri="{FF2B5EF4-FFF2-40B4-BE49-F238E27FC236}">
                <a16:creationId xmlns:a16="http://schemas.microsoft.com/office/drawing/2014/main" id="{FF487803-E15D-B74A-B8D1-F43F3FC6E5BF}"/>
              </a:ext>
            </a:extLst>
          </p:cNvPr>
          <p:cNvSpPr txBox="1"/>
          <p:nvPr/>
        </p:nvSpPr>
        <p:spPr>
          <a:xfrm>
            <a:off x="7397350" y="3279426"/>
            <a:ext cx="16658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0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TRIBUNAL DE JUSTICIA</a:t>
            </a:r>
          </a:p>
          <a:p>
            <a:pPr algn="ctr"/>
            <a:r>
              <a:rPr lang="es-ES" sz="10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ADMINISTRATIVA DEL </a:t>
            </a:r>
          </a:p>
          <a:p>
            <a:pPr algn="ctr"/>
            <a:r>
              <a:rPr lang="es-ES" sz="10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ESTADO DE SONORA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1DE05F-961E-0746-9C8F-755546E4030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3227" y="2671099"/>
            <a:ext cx="556757" cy="523014"/>
          </a:xfrm>
          <a:prstGeom prst="rect">
            <a:avLst/>
          </a:prstGeom>
        </p:spPr>
      </p:pic>
      <p:pic>
        <p:nvPicPr>
          <p:cNvPr id="49" name="Imagen 2">
            <a:extLst>
              <a:ext uri="{FF2B5EF4-FFF2-40B4-BE49-F238E27FC236}">
                <a16:creationId xmlns:a16="http://schemas.microsoft.com/office/drawing/2014/main" id="{760AD4B8-235B-324F-9E95-1FFB89D407F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099" y="4026885"/>
            <a:ext cx="1129716" cy="683460"/>
          </a:xfrm>
          <a:prstGeom prst="rect">
            <a:avLst/>
          </a:prstGeom>
          <a:effectLst>
            <a:outerShdw blurRad="139700" dist="50800" dir="5400000" algn="t" rotWithShape="0">
              <a:prstClr val="black">
                <a:alpha val="50000"/>
              </a:prstClr>
            </a:outerShdw>
          </a:effectLst>
        </p:spPr>
      </p:pic>
      <p:sp>
        <p:nvSpPr>
          <p:cNvPr id="50" name="CuadroTexto 14">
            <a:extLst>
              <a:ext uri="{FF2B5EF4-FFF2-40B4-BE49-F238E27FC236}">
                <a16:creationId xmlns:a16="http://schemas.microsoft.com/office/drawing/2014/main" id="{05A7F355-7D53-C949-965E-F87B5AA16483}"/>
              </a:ext>
            </a:extLst>
          </p:cNvPr>
          <p:cNvSpPr txBox="1"/>
          <p:nvPr/>
        </p:nvSpPr>
        <p:spPr>
          <a:xfrm>
            <a:off x="7785861" y="3763982"/>
            <a:ext cx="896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kern="1200" spc="-300" dirty="0">
                <a:solidFill>
                  <a:srgbClr val="8B134A"/>
                </a:solidFill>
                <a:latin typeface="LuloCleanW01-OneBold" panose="02010804020200000003" pitchFamily="2" charset="0"/>
              </a:rPr>
              <a:t>DELITOS</a:t>
            </a:r>
          </a:p>
        </p:txBody>
      </p:sp>
      <p:sp>
        <p:nvSpPr>
          <p:cNvPr id="51" name="CuadroTexto 14">
            <a:extLst>
              <a:ext uri="{FF2B5EF4-FFF2-40B4-BE49-F238E27FC236}">
                <a16:creationId xmlns:a16="http://schemas.microsoft.com/office/drawing/2014/main" id="{B63A9EC3-32AB-4B4C-B1F4-14598865BD71}"/>
              </a:ext>
            </a:extLst>
          </p:cNvPr>
          <p:cNvSpPr txBox="1"/>
          <p:nvPr/>
        </p:nvSpPr>
        <p:spPr>
          <a:xfrm>
            <a:off x="7500432" y="4693275"/>
            <a:ext cx="146706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9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FISCALÍA</a:t>
            </a:r>
          </a:p>
          <a:p>
            <a:pPr algn="ctr"/>
            <a:r>
              <a:rPr lang="es-ES" sz="9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ANTICORRUPCIIÓN DEL</a:t>
            </a:r>
          </a:p>
          <a:p>
            <a:pPr algn="ctr"/>
            <a:r>
              <a:rPr lang="es-ES" sz="9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ESTADO DE SONORA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4AD2C24-F4FE-2D45-9005-B3697221AA8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2605" y="4115239"/>
            <a:ext cx="718000" cy="497624"/>
          </a:xfrm>
          <a:prstGeom prst="rect">
            <a:avLst/>
          </a:prstGeom>
        </p:spPr>
      </p:pic>
      <p:pic>
        <p:nvPicPr>
          <p:cNvPr id="52" name="Imagen 2">
            <a:extLst>
              <a:ext uri="{FF2B5EF4-FFF2-40B4-BE49-F238E27FC236}">
                <a16:creationId xmlns:a16="http://schemas.microsoft.com/office/drawing/2014/main" id="{45FACE63-DB2E-AF49-98F3-721C0E41164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099" y="5395247"/>
            <a:ext cx="1129716" cy="683460"/>
          </a:xfrm>
          <a:prstGeom prst="rect">
            <a:avLst/>
          </a:prstGeom>
          <a:effectLst>
            <a:outerShdw blurRad="139700" dist="50800" dir="5400000" algn="t" rotWithShape="0">
              <a:prstClr val="black">
                <a:alpha val="50000"/>
              </a:prstClr>
            </a:outerShdw>
          </a:effectLst>
        </p:spPr>
      </p:pic>
      <p:sp>
        <p:nvSpPr>
          <p:cNvPr id="53" name="CuadroTexto 14">
            <a:extLst>
              <a:ext uri="{FF2B5EF4-FFF2-40B4-BE49-F238E27FC236}">
                <a16:creationId xmlns:a16="http://schemas.microsoft.com/office/drawing/2014/main" id="{4FE2602F-3870-6B4A-9576-24543968AC96}"/>
              </a:ext>
            </a:extLst>
          </p:cNvPr>
          <p:cNvSpPr txBox="1"/>
          <p:nvPr/>
        </p:nvSpPr>
        <p:spPr>
          <a:xfrm>
            <a:off x="7779820" y="5156349"/>
            <a:ext cx="896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kern="1200" spc="-300" dirty="0">
                <a:solidFill>
                  <a:srgbClr val="8B134A"/>
                </a:solidFill>
                <a:latin typeface="LuloCleanW01-OneBold" panose="02010804020200000003" pitchFamily="2" charset="0"/>
              </a:rPr>
              <a:t>DELITOS</a:t>
            </a:r>
          </a:p>
        </p:txBody>
      </p:sp>
      <p:sp>
        <p:nvSpPr>
          <p:cNvPr id="54" name="CuadroTexto 14">
            <a:extLst>
              <a:ext uri="{FF2B5EF4-FFF2-40B4-BE49-F238E27FC236}">
                <a16:creationId xmlns:a16="http://schemas.microsoft.com/office/drawing/2014/main" id="{A55690B1-2303-4A49-979F-81A6C0DEAACA}"/>
              </a:ext>
            </a:extLst>
          </p:cNvPr>
          <p:cNvSpPr txBox="1"/>
          <p:nvPr/>
        </p:nvSpPr>
        <p:spPr>
          <a:xfrm>
            <a:off x="7619057" y="6125453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9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FISCALÍA GENERAL</a:t>
            </a:r>
          </a:p>
          <a:p>
            <a:pPr algn="ctr"/>
            <a:r>
              <a:rPr lang="es-ES" sz="9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DE LA REPÚBLICA</a:t>
            </a:r>
          </a:p>
        </p:txBody>
      </p:sp>
      <p:pic>
        <p:nvPicPr>
          <p:cNvPr id="57" name="Imagen 2">
            <a:extLst>
              <a:ext uri="{FF2B5EF4-FFF2-40B4-BE49-F238E27FC236}">
                <a16:creationId xmlns:a16="http://schemas.microsoft.com/office/drawing/2014/main" id="{7D73390F-882D-EB40-98E4-08D4DD04901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338" y="4029790"/>
            <a:ext cx="1129716" cy="683460"/>
          </a:xfrm>
          <a:prstGeom prst="rect">
            <a:avLst/>
          </a:prstGeom>
          <a:effectLst>
            <a:outerShdw blurRad="139700" dist="50800" dir="5400000" algn="t" rotWithShape="0">
              <a:prstClr val="black">
                <a:alpha val="50000"/>
              </a:prstClr>
            </a:outerShdw>
          </a:effectLst>
        </p:spPr>
      </p:pic>
      <p:sp>
        <p:nvSpPr>
          <p:cNvPr id="58" name="CuadroTexto 14">
            <a:extLst>
              <a:ext uri="{FF2B5EF4-FFF2-40B4-BE49-F238E27FC236}">
                <a16:creationId xmlns:a16="http://schemas.microsoft.com/office/drawing/2014/main" id="{FF4D3585-0A00-1D41-86A0-A2F7BF47FAD4}"/>
              </a:ext>
            </a:extLst>
          </p:cNvPr>
          <p:cNvSpPr txBox="1"/>
          <p:nvPr/>
        </p:nvSpPr>
        <p:spPr>
          <a:xfrm>
            <a:off x="10229203" y="4696180"/>
            <a:ext cx="1544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0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PODER JUDICIAL DEL</a:t>
            </a:r>
          </a:p>
          <a:p>
            <a:pPr algn="ctr"/>
            <a:r>
              <a:rPr lang="es-ES" sz="10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ESTADO DE SONORA</a:t>
            </a:r>
          </a:p>
        </p:txBody>
      </p:sp>
      <p:pic>
        <p:nvPicPr>
          <p:cNvPr id="59" name="Imagen 2">
            <a:extLst>
              <a:ext uri="{FF2B5EF4-FFF2-40B4-BE49-F238E27FC236}">
                <a16:creationId xmlns:a16="http://schemas.microsoft.com/office/drawing/2014/main" id="{C1DA52ED-DA6B-A241-9D3C-DC860F1AD33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338" y="5369492"/>
            <a:ext cx="1129716" cy="683460"/>
          </a:xfrm>
          <a:prstGeom prst="rect">
            <a:avLst/>
          </a:prstGeom>
          <a:effectLst>
            <a:outerShdw blurRad="139700" dist="50800" dir="5400000" algn="t" rotWithShape="0">
              <a:prstClr val="black">
                <a:alpha val="50000"/>
              </a:prstClr>
            </a:outerShdw>
          </a:effectLst>
        </p:spPr>
      </p:pic>
      <p:sp>
        <p:nvSpPr>
          <p:cNvPr id="60" name="CuadroTexto 14">
            <a:extLst>
              <a:ext uri="{FF2B5EF4-FFF2-40B4-BE49-F238E27FC236}">
                <a16:creationId xmlns:a16="http://schemas.microsoft.com/office/drawing/2014/main" id="{7DAAFB65-7717-6249-A269-D59A6F721425}"/>
              </a:ext>
            </a:extLst>
          </p:cNvPr>
          <p:cNvSpPr txBox="1"/>
          <p:nvPr/>
        </p:nvSpPr>
        <p:spPr>
          <a:xfrm>
            <a:off x="10367864" y="6035882"/>
            <a:ext cx="12666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0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PODER JUDICIAL</a:t>
            </a:r>
          </a:p>
          <a:p>
            <a:pPr algn="ctr"/>
            <a:r>
              <a:rPr lang="es-ES" sz="10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DE LA</a:t>
            </a:r>
          </a:p>
          <a:p>
            <a:pPr algn="ctr"/>
            <a:r>
              <a:rPr lang="es-ES" sz="1000" kern="1200" spc="-300" dirty="0">
                <a:solidFill>
                  <a:srgbClr val="DC8038"/>
                </a:solidFill>
                <a:latin typeface="LuloCleanW01-OneBold" panose="02010804020200000003" pitchFamily="2" charset="0"/>
              </a:rPr>
              <a:t>FEDERACIÓN</a:t>
            </a:r>
          </a:p>
        </p:txBody>
      </p:sp>
      <p:pic>
        <p:nvPicPr>
          <p:cNvPr id="1026" name="Picture 2" descr="Supremo Tribunal de Justicia del Estado de Sonora">
            <a:extLst>
              <a:ext uri="{FF2B5EF4-FFF2-40B4-BE49-F238E27FC236}">
                <a16:creationId xmlns:a16="http://schemas.microsoft.com/office/drawing/2014/main" id="{7E6E88B5-A056-6E4F-AAEE-EFF3D29E7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8429" y="4071193"/>
            <a:ext cx="760257" cy="608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oder Judicial de la Federación (México) - Wikipedia, la enciclopedia libre">
            <a:extLst>
              <a:ext uri="{FF2B5EF4-FFF2-40B4-BE49-F238E27FC236}">
                <a16:creationId xmlns:a16="http://schemas.microsoft.com/office/drawing/2014/main" id="{D00F243A-4E98-044D-BF3D-ED1CE7AAE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12448" y="5406462"/>
            <a:ext cx="752218" cy="62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18339D-14CB-5446-AE74-C3A4094336F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10145" y="3201375"/>
            <a:ext cx="1162086" cy="22762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64A55D5-C4A9-5349-B7F7-20B5C2C6521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8900000">
            <a:off x="5947297" y="2017666"/>
            <a:ext cx="1231900" cy="241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340FACE-2CD2-804C-BAE1-D9E86B0F4A1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700000">
            <a:off x="5947297" y="4437274"/>
            <a:ext cx="1231900" cy="241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0F2B5589-A15B-6549-B133-55DEC33B70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13001" y="2779344"/>
            <a:ext cx="1162086" cy="22762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82BA608-5A52-0348-A95C-05FA2800D65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13001" y="3707812"/>
            <a:ext cx="1162086" cy="22762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E98627E8-EC23-3F42-B722-25AD7C29BFD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51506" y="4228867"/>
            <a:ext cx="1162086" cy="22762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1ADA34F-CA0A-C249-8F85-E28D09AE836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51506" y="5651911"/>
            <a:ext cx="1162086" cy="227625"/>
          </a:xfrm>
          <a:prstGeom prst="rect">
            <a:avLst/>
          </a:prstGeom>
        </p:spPr>
      </p:pic>
      <p:pic>
        <p:nvPicPr>
          <p:cNvPr id="2" name="Picture 2" descr="Fiscalía General de la República (México) - Wikipedia, la enciclopedia libre">
            <a:extLst>
              <a:ext uri="{FF2B5EF4-FFF2-40B4-BE49-F238E27FC236}">
                <a16:creationId xmlns:a16="http://schemas.microsoft.com/office/drawing/2014/main" id="{BE8AFA80-1FE6-A64D-A41D-AA4B85E02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1362" y="5527125"/>
            <a:ext cx="1066471" cy="47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94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C11B66A7-B807-8242-991A-3FBBE7FAD2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195B61F0-3896-8C4E-B680-FF3229ECAF28}"/>
              </a:ext>
            </a:extLst>
          </p:cNvPr>
          <p:cNvSpPr txBox="1">
            <a:spLocks/>
          </p:cNvSpPr>
          <p:nvPr/>
        </p:nvSpPr>
        <p:spPr>
          <a:xfrm>
            <a:off x="452064" y="266142"/>
            <a:ext cx="10972446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buClrTx/>
              <a:buFontTx/>
            </a:pPr>
            <a:r>
              <a:rPr lang="es-MX" sz="2800" spc="-150" dirty="0">
                <a:solidFill>
                  <a:srgbClr val="961354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PRESUNTAS Irregularidades turnadas a CEIFA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D3168F-01BA-DA45-9308-DCE657113E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379" y="1558340"/>
            <a:ext cx="7075814" cy="477105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558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C11B66A7-B807-8242-991A-3FBBE7FAD2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195B61F0-3896-8C4E-B680-FF3229ECAF28}"/>
              </a:ext>
            </a:extLst>
          </p:cNvPr>
          <p:cNvSpPr txBox="1">
            <a:spLocks/>
          </p:cNvSpPr>
          <p:nvPr/>
        </p:nvSpPr>
        <p:spPr>
          <a:xfrm>
            <a:off x="452064" y="266142"/>
            <a:ext cx="10972446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buClrTx/>
              <a:buFontTx/>
            </a:pPr>
            <a:r>
              <a:rPr lang="es-MX" sz="2800" spc="-150" dirty="0">
                <a:solidFill>
                  <a:srgbClr val="961354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DENUNCIAS PRESENTADAS</a:t>
            </a:r>
          </a:p>
          <a:p>
            <a:pPr algn="ctr">
              <a:lnSpc>
                <a:spcPct val="100000"/>
              </a:lnSpc>
              <a:buClrTx/>
              <a:buFontTx/>
            </a:pPr>
            <a:r>
              <a:rPr lang="es-MX" sz="2800" spc="-150" dirty="0">
                <a:solidFill>
                  <a:srgbClr val="961354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ANTE LAS FAS Y FGR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581C11-47A0-1348-88E2-9B09E85D619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116" y="1530761"/>
            <a:ext cx="7702342" cy="48262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4523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13" name="Google Shape;129;p22">
            <a:extLst>
              <a:ext uri="{FF2B5EF4-FFF2-40B4-BE49-F238E27FC236}">
                <a16:creationId xmlns:a16="http://schemas.microsoft.com/office/drawing/2014/main" id="{DE862504-9D59-D041-94FA-AFB4BB141F31}"/>
              </a:ext>
            </a:extLst>
          </p:cNvPr>
          <p:cNvSpPr txBox="1">
            <a:spLocks/>
          </p:cNvSpPr>
          <p:nvPr/>
        </p:nvSpPr>
        <p:spPr>
          <a:xfrm>
            <a:off x="322812" y="666435"/>
            <a:ext cx="11114868" cy="67801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 algn="ctr">
              <a:lnSpc>
                <a:spcPct val="100000"/>
              </a:lnSpc>
              <a:buClrTx/>
              <a:buFont typeface="Arial" panose="020B0604020202020204" pitchFamily="34" charset="0"/>
              <a:buNone/>
            </a:pPr>
            <a:r>
              <a:rPr lang="es-ES" sz="1600" spc="-150" dirty="0">
                <a:solidFill>
                  <a:srgbClr val="E2831E"/>
                </a:solidFill>
                <a:latin typeface="LuloCleanW01-OneBold" panose="02010804020200000003" pitchFamily="2" charset="0"/>
              </a:rPr>
              <a:t>al </a:t>
            </a:r>
            <a:r>
              <a:rPr lang="es-ES" sz="1600" spc="-150" dirty="0">
                <a:solidFill>
                  <a:srgbClr val="8B134A"/>
                </a:solidFill>
                <a:latin typeface="LuloCleanW01-OneBold" panose="02010804020200000003" pitchFamily="2" charset="0"/>
              </a:rPr>
              <a:t>26 de abril </a:t>
            </a:r>
            <a:r>
              <a:rPr lang="es-ES" sz="1600" spc="-150" dirty="0">
                <a:solidFill>
                  <a:srgbClr val="E2831E"/>
                </a:solidFill>
                <a:latin typeface="LuloCleanW01-OneBold" panose="02010804020200000003" pitchFamily="2" charset="0"/>
              </a:rPr>
              <a:t>de 2022</a:t>
            </a: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  <a:p>
            <a:pPr marL="152396" indent="0" algn="just">
              <a:buClrTx/>
              <a:buFont typeface="Arial" panose="020B0604020202020204" pitchFamily="34" charset="0"/>
              <a:buNone/>
            </a:pPr>
            <a:endParaRPr lang="es-ES" sz="1800" b="1" i="1" dirty="0">
              <a:solidFill>
                <a:srgbClr val="000000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54664" y="255868"/>
            <a:ext cx="10669845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s-MX" sz="2800" spc="-150" dirty="0">
                <a:solidFill>
                  <a:srgbClr val="961354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Procesos de investigación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E77D41-0740-2A48-9093-88B94F28A8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302" y="2469994"/>
            <a:ext cx="9371396" cy="175903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59197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AB7B89D-C293-E24A-8658-8F662E6911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4632F258-D220-4049-A2B7-583B9C1134C8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6263640" cy="6203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Tx/>
              <a:buFontTx/>
            </a:pPr>
            <a:endParaRPr lang="es-MX" sz="28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DA2AC8-EABB-5D41-805E-2BFB235C21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200" y="590550"/>
            <a:ext cx="100076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71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83F9FE5-9C43-554A-9E58-F3F9FFEFE6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Google Shape;130;p22">
            <a:extLst>
              <a:ext uri="{FF2B5EF4-FFF2-40B4-BE49-F238E27FC236}">
                <a16:creationId xmlns:a16="http://schemas.microsoft.com/office/drawing/2014/main" id="{62B59843-7709-8F47-9C73-0D009BCB913E}"/>
              </a:ext>
            </a:extLst>
          </p:cNvPr>
          <p:cNvSpPr txBox="1">
            <a:spLocks/>
          </p:cNvSpPr>
          <p:nvPr/>
        </p:nvSpPr>
        <p:spPr>
          <a:xfrm>
            <a:off x="806034" y="399704"/>
            <a:ext cx="10669845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s-MX" sz="2800" spc="-150" dirty="0">
                <a:solidFill>
                  <a:srgbClr val="961354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Prescripción delitos de corrupción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CCCBA87-EEAE-E849-94E3-75278733FC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" y="1128027"/>
            <a:ext cx="10329913" cy="5139209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7586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31" y="896596"/>
            <a:ext cx="4402088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508082" y="1173934"/>
            <a:ext cx="4608445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ANTECEDENTES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4"/>
            <a:ext cx="11083636" cy="3143775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1"/>
            <a:ext cx="10601314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La </a:t>
            </a:r>
            <a:r>
              <a:rPr lang="es-MX" sz="2400" b="1" i="1" dirty="0">
                <a:solidFill>
                  <a:srgbClr val="DC8038"/>
                </a:solidFill>
                <a:latin typeface="Helvetica" pitchFamily="2" charset="0"/>
              </a:rPr>
              <a:t>Ley Estatal de Responsabilidades del Estado de Sonora </a:t>
            </a: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fue publicada el 18 de julio de 2017. Dicha Ley, representó un avance en materia de combate a la corrupción. Sin embargo, el combate a la corrupción debe ser de manera constante y permanente.</a:t>
            </a:r>
          </a:p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Por eso,  la necesidad de contar con un sistema actualizado y eficaz. Mismo que se establecerá con un marco normativo sólido, ágil y sin los vacios legales que se encontraban en la Ley anterior.</a:t>
            </a:r>
          </a:p>
        </p:txBody>
      </p:sp>
    </p:spTree>
    <p:extLst>
      <p:ext uri="{BB962C8B-B14F-4D97-AF65-F5344CB8AC3E}">
        <p14:creationId xmlns:p14="http://schemas.microsoft.com/office/powerpoint/2010/main" val="2372843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C99E6210-1A7E-1A42-BF5F-CF60F7CE65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3BFDC8DF-3605-A541-B2B7-5E488EBEAFB8}"/>
              </a:ext>
            </a:extLst>
          </p:cNvPr>
          <p:cNvSpPr txBox="1">
            <a:spLocks/>
          </p:cNvSpPr>
          <p:nvPr/>
        </p:nvSpPr>
        <p:spPr>
          <a:xfrm>
            <a:off x="754664" y="255868"/>
            <a:ext cx="10669845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buFontTx/>
            </a:pPr>
            <a:r>
              <a:rPr lang="es-MX" sz="2800" spc="-150" dirty="0">
                <a:solidFill>
                  <a:srgbClr val="961354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Prescripción delitos de corrupción</a:t>
            </a:r>
          </a:p>
        </p:txBody>
      </p:sp>
      <p:pic>
        <p:nvPicPr>
          <p:cNvPr id="7" name="Imagen 5">
            <a:extLst>
              <a:ext uri="{FF2B5EF4-FFF2-40B4-BE49-F238E27FC236}">
                <a16:creationId xmlns:a16="http://schemas.microsoft.com/office/drawing/2014/main" id="{10FA75CF-AD24-D842-8B38-B74DB5FA51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664" y="3369433"/>
            <a:ext cx="11083636" cy="3220668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B3A0FB-7264-C344-BFD1-739BA0CFB86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4242" y="1019468"/>
            <a:ext cx="8110688" cy="32206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8EE37B-BAD1-8944-8F7D-66DBADF19709}"/>
              </a:ext>
            </a:extLst>
          </p:cNvPr>
          <p:cNvSpPr txBox="1"/>
          <p:nvPr/>
        </p:nvSpPr>
        <p:spPr>
          <a:xfrm>
            <a:off x="961559" y="3489876"/>
            <a:ext cx="1066984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Los delitos de 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EJERCICIO INDEBIDO O ABANDONO DEL SERVICIO PÚBLICO; USO INDEBIDO DE ATRIBUCIONES Y FACULTADES Y EJERCICIO ABUSIVO DE FUNCIONES</a:t>
            </a:r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, contempla dos penalidades en función al monto de recursos que fueron afectados.</a:t>
            </a:r>
          </a:p>
          <a:p>
            <a:pPr algn="just"/>
            <a:endParaRPr lang="en-MX" dirty="0">
              <a:solidFill>
                <a:schemeClr val="tx1">
                  <a:lumMod val="75000"/>
                  <a:lumOff val="25000"/>
                </a:schemeClr>
              </a:solidFill>
              <a:latin typeface="Helvetica" pitchFamily="2" charset="0"/>
            </a:endParaRPr>
          </a:p>
          <a:p>
            <a:pPr algn="just"/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El delito de 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COHECHO</a:t>
            </a:r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, contempla agravante de la pena a una mitad más, cuando el delito se comete por servidores públicos de alguna corporación policial, ministerial o de Seguridad Pública, de la 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SHE</a:t>
            </a:r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, del 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ISAF</a:t>
            </a:r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, de la 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CONTRALORÍA</a:t>
            </a:r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, del 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TJA</a:t>
            </a:r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, de la 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Tesorería</a:t>
            </a:r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 de algún municipio o del 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Órgano de Control y Evaluación Gubernamental </a:t>
            </a:r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de algún municipio, </a:t>
            </a:r>
            <a:r>
              <a:rPr lang="en-US" dirty="0">
                <a:solidFill>
                  <a:srgbClr val="DC8038"/>
                </a:solidFill>
                <a:latin typeface="LuloCleanW01-OneBold" panose="02010804020200000003" pitchFamily="2" charset="0"/>
              </a:rPr>
              <a:t>S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IN EMBARGO, ES REFORMA A PARTIR DE MARZO DEL 2021.</a:t>
            </a:r>
          </a:p>
          <a:p>
            <a:pPr algn="just"/>
            <a:endParaRPr lang="en-MX" dirty="0">
              <a:solidFill>
                <a:schemeClr val="tx1">
                  <a:lumMod val="75000"/>
                  <a:lumOff val="25000"/>
                </a:schemeClr>
              </a:solidFill>
              <a:latin typeface="Helvetica" pitchFamily="2" charset="0"/>
            </a:endParaRPr>
          </a:p>
          <a:p>
            <a:pPr algn="just"/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La penalidad del dleito de </a:t>
            </a:r>
            <a:r>
              <a:rPr lang="en-MX" dirty="0">
                <a:solidFill>
                  <a:srgbClr val="DC8038"/>
                </a:solidFill>
                <a:latin typeface="LuloCleanW01-OneBold" panose="02010804020200000003" pitchFamily="2" charset="0"/>
              </a:rPr>
              <a:t>ABUSO DE AUTORIDAD E ICUMPLIMIENTO DE DEBER LEGAL</a:t>
            </a:r>
            <a:r>
              <a:rPr lang="en-MX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2" charset="0"/>
              </a:rPr>
              <a:t>, se incrementó de 1 a 8 años a 4 a 8 años con reforma publicada el 16 de marzo del 2021, por lo que esa aplicará a hechos cometidos a partir de su vigencia.</a:t>
            </a:r>
          </a:p>
        </p:txBody>
      </p:sp>
    </p:spTree>
    <p:extLst>
      <p:ext uri="{BB962C8B-B14F-4D97-AF65-F5344CB8AC3E}">
        <p14:creationId xmlns:p14="http://schemas.microsoft.com/office/powerpoint/2010/main" val="14812003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16C7388-99D2-E246-BE99-8C736BA2AF7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74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30" y="896596"/>
            <a:ext cx="6108827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42547" y="1047035"/>
            <a:ext cx="6108827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MEJORES PRÁCTICAS INTERNACIONALES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4"/>
            <a:ext cx="11083636" cy="2764702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1"/>
            <a:ext cx="10601314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La Ley ahora contempla que se consideren las mejores prácticas internacionales en materia de control, ética e integridad; así mismo, se contempla el diseño e implementación de un programa de protección para los denunciantes anónimos.</a:t>
            </a:r>
          </a:p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En relación a lo anterior, la </a:t>
            </a:r>
            <a:r>
              <a:rPr lang="es-MX" sz="2400" b="1" i="1" dirty="0">
                <a:solidFill>
                  <a:srgbClr val="8B134A"/>
                </a:solidFill>
                <a:latin typeface="Helvetica" pitchFamily="2" charset="0"/>
              </a:rPr>
              <a:t>Secretaría</a:t>
            </a: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 fomentará el Programa de Integridad en el sector público, así como en el sector privado.</a:t>
            </a:r>
          </a:p>
        </p:txBody>
      </p:sp>
    </p:spTree>
    <p:extLst>
      <p:ext uri="{BB962C8B-B14F-4D97-AF65-F5344CB8AC3E}">
        <p14:creationId xmlns:p14="http://schemas.microsoft.com/office/powerpoint/2010/main" val="2977854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30" y="896596"/>
            <a:ext cx="7287433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42547" y="1047035"/>
            <a:ext cx="7175554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PROTECCIÓN A DENUNCIANTES ANÓNIMOS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4"/>
            <a:ext cx="11083636" cy="1368586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1"/>
            <a:ext cx="10601314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8B134A"/>
              </a:buClr>
              <a:buNone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Contempla el diseño e implementación de un </a:t>
            </a:r>
            <a:r>
              <a:rPr lang="es-MX" sz="2400" i="1" dirty="0">
                <a:solidFill>
                  <a:srgbClr val="DC8038"/>
                </a:solidFill>
                <a:latin typeface="Helvetica" pitchFamily="2" charset="0"/>
              </a:rPr>
              <a:t>Programa de Protección </a:t>
            </a: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para los denunciantes anónimos.</a:t>
            </a:r>
          </a:p>
        </p:txBody>
      </p:sp>
    </p:spTree>
    <p:extLst>
      <p:ext uri="{BB962C8B-B14F-4D97-AF65-F5344CB8AC3E}">
        <p14:creationId xmlns:p14="http://schemas.microsoft.com/office/powerpoint/2010/main" val="2696865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30" y="896596"/>
            <a:ext cx="7219565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42547" y="1032045"/>
            <a:ext cx="7037348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PRESCRIPCIÓN EN LAS</a:t>
            </a:r>
          </a:p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FALTAS ADMINISTRATIVAS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4"/>
            <a:ext cx="11083636" cy="2027945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1"/>
            <a:ext cx="10601314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8B134A"/>
              </a:buClr>
              <a:buNone/>
            </a:pPr>
            <a:r>
              <a:rPr lang="es-MX" sz="2400" i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Se amplía la prescripción en las faltas administrativas:</a:t>
            </a:r>
          </a:p>
          <a:p>
            <a:pPr>
              <a:buClr>
                <a:srgbClr val="8B134A"/>
              </a:buClr>
              <a:buFont typeface="Wingdings" pitchFamily="2" charset="2"/>
              <a:buChar char="§"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Faltas no graves de 3 a 5 años.</a:t>
            </a:r>
          </a:p>
          <a:p>
            <a:pPr>
              <a:buClr>
                <a:srgbClr val="8B134A"/>
              </a:buClr>
              <a:buFont typeface="Wingdings" pitchFamily="2" charset="2"/>
              <a:buChar char="§"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Faltas graves de 7 a 9 años.</a:t>
            </a:r>
          </a:p>
        </p:txBody>
      </p:sp>
    </p:spTree>
    <p:extLst>
      <p:ext uri="{BB962C8B-B14F-4D97-AF65-F5344CB8AC3E}">
        <p14:creationId xmlns:p14="http://schemas.microsoft.com/office/powerpoint/2010/main" val="1530136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30" y="896596"/>
            <a:ext cx="7037349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42547" y="1232395"/>
            <a:ext cx="7037348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RETENCIÓN DEL SALARIO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4"/>
            <a:ext cx="11083636" cy="2027945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1"/>
            <a:ext cx="10601314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Se elimina el proceso de requerimiento por escrito para los servidores públicos omisos en su declaración patrimonial y se incluye la figura de retención de salario; lo anterior, para contar con una medida de cumplimiento.</a:t>
            </a:r>
          </a:p>
        </p:txBody>
      </p:sp>
    </p:spTree>
    <p:extLst>
      <p:ext uri="{BB962C8B-B14F-4D97-AF65-F5344CB8AC3E}">
        <p14:creationId xmlns:p14="http://schemas.microsoft.com/office/powerpoint/2010/main" val="376796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31" y="896596"/>
            <a:ext cx="3606936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42547" y="1232395"/>
            <a:ext cx="7037348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NEPOTISMO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3"/>
            <a:ext cx="11083636" cy="3357931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1"/>
            <a:ext cx="10601314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2400" i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Se añade figura de nepotismo y se establece que cualquier servidor público que valiéndose de sus facultades o atribuciones de su empleo, cargo o comisión, designe directa o indirectamente como personal de cualquier tipo de denominación, a personas con las que tenga lazos de parentesco:</a:t>
            </a:r>
          </a:p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Por consanguinidad hasta el cuarto grado. </a:t>
            </a:r>
          </a:p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De afinidad hasta el segundo grado.</a:t>
            </a:r>
          </a:p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Vínculo de matrimonio o concubinato.</a:t>
            </a:r>
          </a:p>
        </p:txBody>
      </p:sp>
    </p:spTree>
    <p:extLst>
      <p:ext uri="{BB962C8B-B14F-4D97-AF65-F5344CB8AC3E}">
        <p14:creationId xmlns:p14="http://schemas.microsoft.com/office/powerpoint/2010/main" val="3286408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30" y="896596"/>
            <a:ext cx="4941059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42547" y="1047245"/>
            <a:ext cx="4758843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OBSTRUCCIÓN </a:t>
            </a:r>
          </a:p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DE JUSTICIA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3"/>
            <a:ext cx="11083636" cy="2260657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2"/>
            <a:ext cx="10601314" cy="1877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2400" i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No obstante que, la figura de obstrucción de justicia ya existía, se añade la fracción IV, que establece la inactividad procesal como una de las posibles causales del supuesto anterior; ya que ésta última pudiese originar la prescripción de las presuntas faltas administrativas cometidas por los servidores públicos.</a:t>
            </a:r>
          </a:p>
        </p:txBody>
      </p:sp>
    </p:spTree>
    <p:extLst>
      <p:ext uri="{BB962C8B-B14F-4D97-AF65-F5344CB8AC3E}">
        <p14:creationId xmlns:p14="http://schemas.microsoft.com/office/powerpoint/2010/main" val="1103053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D04B479-E8E0-C546-8ABE-9277EEE30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A84425-8B4D-9845-A910-0F5338222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7730" y="1825625"/>
            <a:ext cx="6772910" cy="64436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8948FB-647C-0149-9C78-8D83C9EC1B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30" y="896596"/>
            <a:ext cx="5885440" cy="1120943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14" name="Google Shape;130;p22">
            <a:extLst>
              <a:ext uri="{FF2B5EF4-FFF2-40B4-BE49-F238E27FC236}">
                <a16:creationId xmlns:a16="http://schemas.microsoft.com/office/drawing/2014/main" id="{9C2FEBCC-8AD0-9548-B48D-E0CC20E76B8A}"/>
              </a:ext>
            </a:extLst>
          </p:cNvPr>
          <p:cNvSpPr txBox="1">
            <a:spLocks/>
          </p:cNvSpPr>
          <p:nvPr/>
        </p:nvSpPr>
        <p:spPr>
          <a:xfrm>
            <a:off x="742547" y="1067341"/>
            <a:ext cx="5703223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s-MX" sz="2800" spc="-150" dirty="0">
                <a:solidFill>
                  <a:schemeClr val="bg1"/>
                </a:solidFill>
                <a:latin typeface="LuloCleanW01-OneBold" panose="02010804020200000003" pitchFamily="2" charset="0"/>
                <a:ea typeface="Montserrat ExtraBold"/>
                <a:cs typeface="Montserrat ExtraBold"/>
                <a:sym typeface="Montserrat ExtraBold"/>
              </a:rPr>
              <a:t>EJECUCIÓN DE MEDIOS DE APREMIO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6B5A55-A141-E846-8AA3-D3C800C490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2" y="2267673"/>
            <a:ext cx="11083636" cy="4148117"/>
          </a:xfrm>
          <a:prstGeom prst="rect">
            <a:avLst/>
          </a:prstGeom>
          <a:effectLst>
            <a:outerShdw blurRad="88900" dist="25400" dir="5400000" algn="t" rotWithShape="0">
              <a:schemeClr val="bg1">
                <a:lumMod val="50000"/>
                <a:alpha val="75000"/>
              </a:schemeClr>
            </a:outerShdw>
          </a:effec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CAFF0D2-590C-DF40-8380-5F393EF51124}"/>
              </a:ext>
            </a:extLst>
          </p:cNvPr>
          <p:cNvSpPr txBox="1">
            <a:spLocks/>
          </p:cNvSpPr>
          <p:nvPr/>
        </p:nvSpPr>
        <p:spPr>
          <a:xfrm>
            <a:off x="742547" y="2510792"/>
            <a:ext cx="10601314" cy="39049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2400" i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Se les otorga la facultad de ejecutar medidas de apremio, a las autoridades fiscalizadores y auditoras, para efecto de hacer cumplir sus determinaciones:</a:t>
            </a:r>
          </a:p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Multa hasta por la cantidad equivalente de cien a ciento cincuenta veces el valor diario de la </a:t>
            </a:r>
            <a:r>
              <a:rPr lang="es-ES" sz="2400" i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Unidad de Medida y Actualización</a:t>
            </a:r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, la cual podrá duplicarse o triplicarse en cada ocasión, hasta alcanzar dos mil veces el valor diario de la </a:t>
            </a:r>
            <a:r>
              <a:rPr lang="es-ES" sz="2400" i="1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Unidad de Medida y Actualización</a:t>
            </a:r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, en caso de renuencia al cumplimiento del mandato respectivo;</a:t>
            </a:r>
            <a:endParaRPr lang="es-MX" sz="2400" dirty="0">
              <a:solidFill>
                <a:schemeClr val="bg2">
                  <a:lumMod val="25000"/>
                </a:schemeClr>
              </a:solidFill>
              <a:latin typeface="Helvetica" pitchFamily="2" charset="0"/>
            </a:endParaRPr>
          </a:p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Solicitar el auxilio de la fuerza pública de cualquier orden de gobierno, los que deberán de atender de inmediato el requerimiento de la autoridad; o</a:t>
            </a:r>
            <a:endParaRPr lang="es-MX" sz="2400" dirty="0">
              <a:solidFill>
                <a:schemeClr val="bg2">
                  <a:lumMod val="25000"/>
                </a:schemeClr>
              </a:solidFill>
              <a:latin typeface="Helvetica" pitchFamily="2" charset="0"/>
            </a:endParaRPr>
          </a:p>
          <a:p>
            <a:pPr algn="just">
              <a:buClr>
                <a:srgbClr val="8B134A"/>
              </a:buClr>
              <a:buFont typeface="Wingdings" pitchFamily="2" charset="2"/>
              <a:buChar char="§"/>
            </a:pPr>
            <a:r>
              <a:rPr lang="es-ES" sz="2400" dirty="0">
                <a:solidFill>
                  <a:schemeClr val="bg2">
                    <a:lumMod val="25000"/>
                  </a:schemeClr>
                </a:solidFill>
                <a:latin typeface="Helvetica" pitchFamily="2" charset="0"/>
              </a:rPr>
              <a:t>Arresto hasta por treinta y seis horas.</a:t>
            </a:r>
            <a:endParaRPr lang="es-MX" sz="2400" dirty="0">
              <a:solidFill>
                <a:schemeClr val="bg2">
                  <a:lumMod val="25000"/>
                </a:schemeClr>
              </a:solidFill>
              <a:latin typeface="Helvetica" pitchFamily="2" charset="0"/>
            </a:endParaRPr>
          </a:p>
          <a:p>
            <a:pPr algn="just"/>
            <a:endParaRPr lang="es-MX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6857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3288</TotalTime>
  <Words>862</Words>
  <Application>Microsoft Macintosh PowerPoint</Application>
  <PresentationFormat>Widescreen</PresentationFormat>
  <Paragraphs>98</Paragraphs>
  <Slides>21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Helvetica</vt:lpstr>
      <vt:lpstr>LuloCleanW01-OneBold</vt:lpstr>
      <vt:lpstr>Montserrat</vt:lpstr>
      <vt:lpstr>Wingdings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Proceso sancionatorio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Roberto Grijalva Foncerrada</dc:creator>
  <cp:keywords/>
  <dc:description/>
  <cp:lastModifiedBy>Microsoft Office User</cp:lastModifiedBy>
  <cp:revision>117</cp:revision>
  <cp:lastPrinted>2022-01-19T17:30:11Z</cp:lastPrinted>
  <dcterms:created xsi:type="dcterms:W3CDTF">2020-12-04T00:19:28Z</dcterms:created>
  <dcterms:modified xsi:type="dcterms:W3CDTF">2022-04-27T18:24:29Z</dcterms:modified>
  <cp:category/>
</cp:coreProperties>
</file>