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5" r:id="rId3"/>
    <p:sldId id="26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10598E93-661C-4ED3-A314-04F506DFF7D9}">
          <p14:sldIdLst>
            <p14:sldId id="263"/>
            <p14:sldId id="265"/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2E3B"/>
    <a:srgbClr val="AD2A39"/>
    <a:srgbClr val="BE722A"/>
    <a:srgbClr val="D27D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2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ítulo_00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EA303E-098F-32FB-24DE-C8E8C630D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19199"/>
            <a:ext cx="9144000" cy="1909763"/>
          </a:xfrm>
        </p:spPr>
        <p:txBody>
          <a:bodyPr anchor="b">
            <a:noAutofit/>
          </a:bodyPr>
          <a:lstStyle>
            <a:lvl1pPr algn="ctr">
              <a:defRPr sz="3000" spc="-300">
                <a:solidFill>
                  <a:schemeClr val="bg1"/>
                </a:solidFill>
                <a:latin typeface="LuloCleanW01-OneBold" panose="02010804020200000003" pitchFamily="2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D27F7E0-4012-28C0-5AF6-C296A00565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221038"/>
            <a:ext cx="9144000" cy="1220333"/>
          </a:xfrm>
        </p:spPr>
        <p:txBody>
          <a:bodyPr>
            <a:normAutofit/>
          </a:bodyPr>
          <a:lstStyle>
            <a:lvl1pPr marL="0" indent="0" algn="ctr">
              <a:buNone/>
              <a:defRPr sz="1600" spc="-300">
                <a:solidFill>
                  <a:schemeClr val="bg1"/>
                </a:solidFill>
                <a:latin typeface="LuloCleanW01-One" panose="0201030402020000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pic>
        <p:nvPicPr>
          <p:cNvPr id="7" name="Imagen 6" descr="Imagen que contiene Texto">
            <a:extLst>
              <a:ext uri="{FF2B5EF4-FFF2-40B4-BE49-F238E27FC236}">
                <a16:creationId xmlns:a16="http://schemas.microsoft.com/office/drawing/2014/main" id="{EEAFF73C-3CCA-2486-9603-0D13E9BD45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6" t="40303" r="14715" b="40112"/>
          <a:stretch/>
        </p:blipFill>
        <p:spPr>
          <a:xfrm>
            <a:off x="4212592" y="5090160"/>
            <a:ext cx="3766819" cy="814650"/>
          </a:xfrm>
          <a:prstGeom prst="rect">
            <a:avLst/>
          </a:prstGeom>
        </p:spPr>
      </p:pic>
      <p:pic>
        <p:nvPicPr>
          <p:cNvPr id="9" name="Imagen 8" descr="Imagen que contiene Texto">
            <a:extLst>
              <a:ext uri="{FF2B5EF4-FFF2-40B4-BE49-F238E27FC236}">
                <a16:creationId xmlns:a16="http://schemas.microsoft.com/office/drawing/2014/main" id="{D046D3DF-70DB-D8F9-8808-E483A0198A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5" t="41477" r="56815" b="50714"/>
          <a:stretch/>
        </p:blipFill>
        <p:spPr>
          <a:xfrm>
            <a:off x="5109588" y="1305391"/>
            <a:ext cx="1972825" cy="447174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867BB2D8-24DA-E3A7-4C24-F1F0954D19BD}"/>
              </a:ext>
            </a:extLst>
          </p:cNvPr>
          <p:cNvSpPr/>
          <p:nvPr userDrawn="1"/>
        </p:nvSpPr>
        <p:spPr>
          <a:xfrm>
            <a:off x="5141495" y="4010204"/>
            <a:ext cx="1909010" cy="66946"/>
          </a:xfrm>
          <a:prstGeom prst="rect">
            <a:avLst/>
          </a:prstGeom>
          <a:solidFill>
            <a:srgbClr val="BE722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136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ítulo_00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EA303E-098F-32FB-24DE-C8E8C630D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72540"/>
            <a:ext cx="9144000" cy="1954393"/>
          </a:xfrm>
        </p:spPr>
        <p:txBody>
          <a:bodyPr anchor="b">
            <a:noAutofit/>
          </a:bodyPr>
          <a:lstStyle>
            <a:lvl1pPr algn="ctr">
              <a:defRPr sz="3000" spc="-300">
                <a:solidFill>
                  <a:schemeClr val="bg2">
                    <a:lumMod val="25000"/>
                  </a:schemeClr>
                </a:solidFill>
                <a:latin typeface="LuloCleanW01-OneBold" panose="02010804020200000003" pitchFamily="2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D27F7E0-4012-28C0-5AF6-C296A00565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319009"/>
            <a:ext cx="9144000" cy="1242105"/>
          </a:xfrm>
        </p:spPr>
        <p:txBody>
          <a:bodyPr>
            <a:normAutofit/>
          </a:bodyPr>
          <a:lstStyle>
            <a:lvl1pPr marL="0" indent="0" algn="ctr">
              <a:buNone/>
              <a:defRPr sz="1600" spc="-300">
                <a:solidFill>
                  <a:schemeClr val="bg2">
                    <a:lumMod val="25000"/>
                  </a:schemeClr>
                </a:solidFill>
                <a:latin typeface="LuloCleanW01-One" panose="0201030402020000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86ACE1ED-F8EB-C323-8990-91CF63A51961}"/>
              </a:ext>
            </a:extLst>
          </p:cNvPr>
          <p:cNvSpPr/>
          <p:nvPr userDrawn="1"/>
        </p:nvSpPr>
        <p:spPr>
          <a:xfrm>
            <a:off x="5141495" y="4010204"/>
            <a:ext cx="1909010" cy="66946"/>
          </a:xfrm>
          <a:prstGeom prst="rect">
            <a:avLst/>
          </a:prstGeom>
          <a:solidFill>
            <a:srgbClr val="BE722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8" name="Imagen 7" descr="Texto">
            <a:extLst>
              <a:ext uri="{FF2B5EF4-FFF2-40B4-BE49-F238E27FC236}">
                <a16:creationId xmlns:a16="http://schemas.microsoft.com/office/drawing/2014/main" id="{328C7060-B42A-AD27-E5AA-355FEBA725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4" t="39710" r="13742" b="38728"/>
          <a:stretch/>
        </p:blipFill>
        <p:spPr>
          <a:xfrm>
            <a:off x="4212000" y="5101200"/>
            <a:ext cx="3505258" cy="813600"/>
          </a:xfrm>
          <a:prstGeom prst="rect">
            <a:avLst/>
          </a:prstGeom>
        </p:spPr>
      </p:pic>
      <p:pic>
        <p:nvPicPr>
          <p:cNvPr id="11" name="Imagen 10" descr="Dibujo abstracto de colores&#10;&#10;Descripción generada automáticamente con confianza baja">
            <a:extLst>
              <a:ext uri="{FF2B5EF4-FFF2-40B4-BE49-F238E27FC236}">
                <a16:creationId xmlns:a16="http://schemas.microsoft.com/office/drawing/2014/main" id="{F79943E7-6404-5E4F-9FC7-BAE199B00A1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005" y="1404256"/>
            <a:ext cx="1713990" cy="4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430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ítulo Guinda_00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EA303E-098F-32FB-24DE-C8E8C630D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01799"/>
            <a:ext cx="9144000" cy="1909763"/>
          </a:xfrm>
        </p:spPr>
        <p:txBody>
          <a:bodyPr anchor="b">
            <a:noAutofit/>
          </a:bodyPr>
          <a:lstStyle>
            <a:lvl1pPr algn="ctr">
              <a:defRPr sz="3000" spc="-300">
                <a:solidFill>
                  <a:schemeClr val="bg1"/>
                </a:solidFill>
                <a:latin typeface="LuloCleanW01-OneBold" panose="02010804020200000003" pitchFamily="2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D27F7E0-4012-28C0-5AF6-C296A00565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03638"/>
            <a:ext cx="9144000" cy="1220333"/>
          </a:xfrm>
        </p:spPr>
        <p:txBody>
          <a:bodyPr>
            <a:normAutofit/>
          </a:bodyPr>
          <a:lstStyle>
            <a:lvl1pPr marL="0" indent="0" algn="ctr">
              <a:buNone/>
              <a:defRPr sz="1600" spc="-300">
                <a:solidFill>
                  <a:schemeClr val="bg1"/>
                </a:solidFill>
                <a:latin typeface="LuloCleanW01-One" panose="0201030402020000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67BB2D8-24DA-E3A7-4C24-F1F0954D19BD}"/>
              </a:ext>
            </a:extLst>
          </p:cNvPr>
          <p:cNvSpPr/>
          <p:nvPr userDrawn="1"/>
        </p:nvSpPr>
        <p:spPr>
          <a:xfrm>
            <a:off x="5141495" y="4492804"/>
            <a:ext cx="1909010" cy="66946"/>
          </a:xfrm>
          <a:prstGeom prst="rect">
            <a:avLst/>
          </a:prstGeom>
          <a:solidFill>
            <a:srgbClr val="BE722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Imagen 5" descr="Imagen que contiene Texto">
            <a:extLst>
              <a:ext uri="{FF2B5EF4-FFF2-40B4-BE49-F238E27FC236}">
                <a16:creationId xmlns:a16="http://schemas.microsoft.com/office/drawing/2014/main" id="{75E7A38F-8F3C-1E34-BA7A-6CA64408F8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5" t="41477" r="56815" b="50714"/>
          <a:stretch/>
        </p:blipFill>
        <p:spPr>
          <a:xfrm>
            <a:off x="5109588" y="1609723"/>
            <a:ext cx="1972825" cy="447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420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ítulo Blanco_00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EA303E-098F-32FB-24DE-C8E8C630D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54776"/>
            <a:ext cx="9144000" cy="1822677"/>
          </a:xfrm>
        </p:spPr>
        <p:txBody>
          <a:bodyPr anchor="b">
            <a:noAutofit/>
          </a:bodyPr>
          <a:lstStyle>
            <a:lvl1pPr algn="ctr">
              <a:defRPr sz="3000" spc="-300">
                <a:solidFill>
                  <a:schemeClr val="bg2">
                    <a:lumMod val="25000"/>
                  </a:schemeClr>
                </a:solidFill>
                <a:latin typeface="LuloCleanW01-OneBold" panose="02010804020200000003" pitchFamily="2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D27F7E0-4012-28C0-5AF6-C296A00565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69529"/>
            <a:ext cx="9144000" cy="1242105"/>
          </a:xfrm>
        </p:spPr>
        <p:txBody>
          <a:bodyPr>
            <a:normAutofit/>
          </a:bodyPr>
          <a:lstStyle>
            <a:lvl1pPr marL="0" indent="0" algn="ctr">
              <a:buNone/>
              <a:defRPr sz="1600" spc="-300">
                <a:solidFill>
                  <a:schemeClr val="bg2">
                    <a:lumMod val="25000"/>
                  </a:schemeClr>
                </a:solidFill>
                <a:latin typeface="LuloCleanW01-One" panose="0201030402020000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86ACE1ED-F8EB-C323-8990-91CF63A51961}"/>
              </a:ext>
            </a:extLst>
          </p:cNvPr>
          <p:cNvSpPr/>
          <p:nvPr userDrawn="1"/>
        </p:nvSpPr>
        <p:spPr>
          <a:xfrm>
            <a:off x="5141495" y="4360724"/>
            <a:ext cx="1909010" cy="66946"/>
          </a:xfrm>
          <a:prstGeom prst="rect">
            <a:avLst/>
          </a:prstGeom>
          <a:solidFill>
            <a:srgbClr val="BE722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" name="Imagen 3" descr="Dibujo abstracto de colores&#10;&#10;Descripción generada automáticamente con confianza baja">
            <a:extLst>
              <a:ext uri="{FF2B5EF4-FFF2-40B4-BE49-F238E27FC236}">
                <a16:creationId xmlns:a16="http://schemas.microsoft.com/office/drawing/2014/main" id="{88F2BD0C-73FC-B6E2-24A6-7C95F173E5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005" y="1754776"/>
            <a:ext cx="1713990" cy="4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064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FD0621-0819-27E8-D9AF-92F75B696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81B4531-7B11-CDF1-2BCE-00D4BBAD46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874520"/>
            <a:ext cx="10515600" cy="4328159"/>
          </a:xfrm>
        </p:spPr>
        <p:txBody>
          <a:bodyPr/>
          <a:lstStyle>
            <a:lvl1pPr>
              <a:defRPr>
                <a:latin typeface="Helvetica" pitchFamily="2" charset="0"/>
              </a:defRPr>
            </a:lvl1pPr>
            <a:lvl2pPr>
              <a:defRPr>
                <a:latin typeface="Helvetica" pitchFamily="2" charset="0"/>
              </a:defRPr>
            </a:lvl2pPr>
            <a:lvl3pPr>
              <a:defRPr>
                <a:latin typeface="Helvetica" pitchFamily="2" charset="0"/>
              </a:defRPr>
            </a:lvl3pPr>
            <a:lvl4pPr>
              <a:defRPr>
                <a:latin typeface="Helvetica" pitchFamily="2" charset="0"/>
              </a:defRPr>
            </a:lvl4pPr>
            <a:lvl5pPr>
              <a:defRPr>
                <a:latin typeface="Helvetica" pitchFamily="2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2824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4417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5368777-FA63-8A4B-0A6D-B24F83375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C1E4A4E-AE15-364C-5539-714A35F7A5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008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6" r:id="rId2"/>
    <p:sldLayoutId id="2147483697" r:id="rId3"/>
    <p:sldLayoutId id="2147483698" r:id="rId4"/>
    <p:sldLayoutId id="2147483699" r:id="rId5"/>
    <p:sldLayoutId id="214748369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spc="-300">
          <a:solidFill>
            <a:schemeClr val="tx1"/>
          </a:solidFill>
          <a:latin typeface="LuloCleanW01-OneBold" panose="02010804020200000003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0045F0-F0A2-FE08-204B-0291C0468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NORMATIVIDAD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0D5023A-C090-00DC-CF6E-DC9CAED119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2020" y="1874520"/>
            <a:ext cx="11759608" cy="4328159"/>
          </a:xfrm>
        </p:spPr>
        <p:txBody>
          <a:bodyPr>
            <a:norm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  <a:tabLst>
                <a:tab pos="2806065" algn="ctr"/>
                <a:tab pos="5612130" algn="r"/>
                <a:tab pos="5612130" algn="r"/>
              </a:tabLst>
            </a:pPr>
            <a:r>
              <a:rPr lang="es-MX" sz="2800" b="1" dirty="0">
                <a:effectLst/>
                <a:latin typeface="Montserrat" panose="00000500000000000000" pitchFamily="2" charset="0"/>
              </a:rPr>
              <a:t>PROGRAMA ANUAL DE REVISIÓN 2024</a:t>
            </a:r>
          </a:p>
          <a:p>
            <a:pPr marL="0" indent="0" algn="just">
              <a:buNone/>
              <a:tabLst>
                <a:tab pos="2806065" algn="ctr"/>
                <a:tab pos="5612130" algn="r"/>
                <a:tab pos="5612130" algn="r"/>
              </a:tabLst>
            </a:pPr>
            <a:r>
              <a:rPr lang="es-MX" b="1" dirty="0">
                <a:latin typeface="Montserrat" panose="00000500000000000000" pitchFamily="2" charset="0"/>
              </a:rPr>
              <a:t>Próximo a revisar: 4ta Evaluación, cierre del 3er trimestre 2024, del día 11 al 15 de noviembre.</a:t>
            </a:r>
            <a:endParaRPr lang="es-MX" sz="2800" b="1" dirty="0">
              <a:effectLst/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endParaRPr lang="es-MX" sz="2800" b="1" dirty="0">
              <a:latin typeface="Montserrat" panose="00000500000000000000" pitchFamily="2" charset="0"/>
            </a:endParaRPr>
          </a:p>
          <a:p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B532649-CC7B-400E-B464-84491A5489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806" y="3466098"/>
            <a:ext cx="10204645" cy="2261695"/>
          </a:xfrm>
          <a:prstGeom prst="rect">
            <a:avLst/>
          </a:prstGeom>
        </p:spPr>
      </p:pic>
      <p:sp>
        <p:nvSpPr>
          <p:cNvPr id="7" name="Elipse 6">
            <a:extLst>
              <a:ext uri="{FF2B5EF4-FFF2-40B4-BE49-F238E27FC236}">
                <a16:creationId xmlns:a16="http://schemas.microsoft.com/office/drawing/2014/main" id="{0F732DF5-E0D7-4D92-A505-0D93CCF2414F}"/>
              </a:ext>
            </a:extLst>
          </p:cNvPr>
          <p:cNvSpPr/>
          <p:nvPr/>
        </p:nvSpPr>
        <p:spPr>
          <a:xfrm>
            <a:off x="4641468" y="5373605"/>
            <a:ext cx="1454532" cy="35418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7090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0045F0-F0A2-FE08-204B-0291C0468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59902" cy="761926"/>
          </a:xfrm>
        </p:spPr>
        <p:txBody>
          <a:bodyPr/>
          <a:lstStyle/>
          <a:p>
            <a:r>
              <a:rPr lang="es-MX" dirty="0"/>
              <a:t>CEDULA DE EVALUACIÓN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0D5023A-C090-00DC-CF6E-DC9CAED119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868" y="1403498"/>
            <a:ext cx="11526579" cy="5089376"/>
          </a:xfrm>
        </p:spPr>
        <p:txBody>
          <a:bodyPr>
            <a:normAutofit fontScale="25000" lnSpcReduction="20000"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  <a:tabLst>
                <a:tab pos="2806065" algn="ctr"/>
                <a:tab pos="5612130" algn="r"/>
                <a:tab pos="5612130" algn="r"/>
              </a:tabLst>
            </a:pPr>
            <a:r>
              <a:rPr lang="es-MX" sz="8000" b="1" dirty="0">
                <a:effectLst/>
                <a:latin typeface="Montserrat" panose="00000500000000000000" pitchFamily="2" charset="0"/>
              </a:rPr>
              <a:t>Las </a:t>
            </a:r>
            <a:r>
              <a:rPr lang="es-MX" sz="8000" b="1" dirty="0">
                <a:solidFill>
                  <a:srgbClr val="942E3B"/>
                </a:solidFill>
                <a:effectLst/>
                <a:latin typeface="Montserrat" panose="00000500000000000000" pitchFamily="2" charset="0"/>
              </a:rPr>
              <a:t>CEDULAS DE EVALUACIÓN</a:t>
            </a:r>
            <a:r>
              <a:rPr lang="es-MX" sz="8000" b="1" dirty="0">
                <a:effectLst/>
                <a:latin typeface="Montserrat" panose="00000500000000000000" pitchFamily="2" charset="0"/>
              </a:rPr>
              <a:t>, es el documento donde se realizan las evaluaciones al cumplimiento, en la cual, el Órgano Interno de Control, realiza las anotaciones de sus observaciones y/o recomendaciones de la información publicada en el Portal Estatal de Transparencia. </a:t>
            </a:r>
          </a:p>
          <a:p>
            <a:pPr marL="0" indent="0" algn="just">
              <a:buNone/>
              <a:tabLst>
                <a:tab pos="2806065" algn="ctr"/>
                <a:tab pos="5612130" algn="r"/>
                <a:tab pos="5612130" algn="r"/>
              </a:tabLst>
            </a:pPr>
            <a:endParaRPr lang="es-MX" sz="8000" b="1" dirty="0">
              <a:effectLst/>
              <a:latin typeface="Montserrat" panose="00000500000000000000" pitchFamily="2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  <a:tabLst>
                <a:tab pos="2806065" algn="ctr"/>
                <a:tab pos="5612130" algn="r"/>
                <a:tab pos="5612130" algn="r"/>
              </a:tabLst>
            </a:pPr>
            <a:r>
              <a:rPr lang="es-MX" sz="8000" b="1" dirty="0">
                <a:solidFill>
                  <a:srgbClr val="942E3B"/>
                </a:solidFill>
                <a:effectLst/>
                <a:latin typeface="Montserrat" panose="00000500000000000000" pitchFamily="2" charset="0"/>
              </a:rPr>
              <a:t>Criterios a evaluar:</a:t>
            </a:r>
          </a:p>
          <a:p>
            <a:pPr marL="457200" indent="-457200" algn="just">
              <a:buFont typeface="Wingdings" panose="05000000000000000000" pitchFamily="2" charset="2"/>
              <a:buChar char="Ø"/>
              <a:tabLst>
                <a:tab pos="2806065" algn="ctr"/>
                <a:tab pos="5612130" algn="r"/>
                <a:tab pos="5612130" algn="r"/>
              </a:tabLst>
            </a:pPr>
            <a:endParaRPr lang="es-MX" sz="8000" b="1" dirty="0">
              <a:effectLst/>
              <a:latin typeface="Montserrat" panose="00000500000000000000" pitchFamily="2" charset="0"/>
            </a:endParaRPr>
          </a:p>
          <a:p>
            <a:pPr algn="just">
              <a:buFont typeface="Wingdings" panose="05000000000000000000" pitchFamily="2" charset="2"/>
              <a:buChar char="ü"/>
              <a:tabLst>
                <a:tab pos="2806065" algn="ctr"/>
                <a:tab pos="5612130" algn="r"/>
                <a:tab pos="5612130" algn="r"/>
              </a:tabLst>
            </a:pPr>
            <a:r>
              <a:rPr lang="es-MX" sz="8000" b="1" dirty="0">
                <a:effectLst/>
                <a:latin typeface="Montserrat" panose="00000500000000000000" pitchFamily="2" charset="0"/>
              </a:rPr>
              <a:t>Existencia: </a:t>
            </a:r>
            <a:r>
              <a:rPr lang="es-MX" sz="8000" dirty="0">
                <a:effectLst/>
                <a:latin typeface="Montserrat" panose="00000500000000000000" pitchFamily="2" charset="0"/>
              </a:rPr>
              <a:t>Que el documento se encuentre publicado</a:t>
            </a:r>
            <a:r>
              <a:rPr lang="es-MX" sz="8000" b="1" dirty="0">
                <a:effectLst/>
                <a:latin typeface="Montserrat" panose="00000500000000000000" pitchFamily="2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ü"/>
              <a:tabLst>
                <a:tab pos="2806065" algn="ctr"/>
                <a:tab pos="5612130" algn="r"/>
                <a:tab pos="5612130" algn="r"/>
              </a:tabLst>
            </a:pPr>
            <a:r>
              <a:rPr lang="es-MX" sz="8000" b="1" dirty="0">
                <a:effectLst/>
                <a:latin typeface="Montserrat" panose="00000500000000000000" pitchFamily="2" charset="0"/>
              </a:rPr>
              <a:t>Congruencia: </a:t>
            </a:r>
            <a:r>
              <a:rPr lang="es-MX" sz="8000" dirty="0">
                <a:effectLst/>
                <a:latin typeface="Montserrat" panose="00000500000000000000" pitchFamily="2" charset="0"/>
              </a:rPr>
              <a:t>Que lo que publican, sea acorde a la Ley y Lineamientos.</a:t>
            </a:r>
          </a:p>
          <a:p>
            <a:pPr algn="just">
              <a:buFont typeface="Wingdings" panose="05000000000000000000" pitchFamily="2" charset="2"/>
              <a:buChar char="ü"/>
              <a:tabLst>
                <a:tab pos="2806065" algn="ctr"/>
                <a:tab pos="5612130" algn="r"/>
                <a:tab pos="5612130" algn="r"/>
              </a:tabLst>
            </a:pPr>
            <a:r>
              <a:rPr lang="es-MX" sz="8000" b="1" dirty="0">
                <a:effectLst/>
                <a:latin typeface="Montserrat" panose="00000500000000000000" pitchFamily="2" charset="0"/>
              </a:rPr>
              <a:t>Actualización: </a:t>
            </a:r>
            <a:r>
              <a:rPr lang="es-MX" sz="8000" dirty="0">
                <a:effectLst/>
                <a:latin typeface="Montserrat" panose="00000500000000000000" pitchFamily="2" charset="0"/>
              </a:rPr>
              <a:t>Que cumpla con el tipo de actualización según la “Tabla de actualización y Conservación de la Información”.</a:t>
            </a:r>
          </a:p>
          <a:p>
            <a:pPr algn="just">
              <a:buFont typeface="Wingdings" panose="05000000000000000000" pitchFamily="2" charset="2"/>
              <a:buChar char="ü"/>
              <a:tabLst>
                <a:tab pos="2806065" algn="ctr"/>
                <a:tab pos="5612130" algn="r"/>
                <a:tab pos="5612130" algn="r"/>
              </a:tabLst>
            </a:pPr>
            <a:r>
              <a:rPr lang="es-MX" sz="8000" b="1" dirty="0">
                <a:effectLst/>
                <a:latin typeface="Montserrat" panose="00000500000000000000" pitchFamily="2" charset="0"/>
              </a:rPr>
              <a:t>Conservación: </a:t>
            </a:r>
            <a:r>
              <a:rPr lang="es-MX" sz="8000" dirty="0">
                <a:effectLst/>
                <a:latin typeface="Montserrat" panose="00000500000000000000" pitchFamily="2" charset="0"/>
              </a:rPr>
              <a:t>Que cumpla con el tipo de conservación según la “Tabla de actualización y Conservación de la Información”.</a:t>
            </a:r>
          </a:p>
        </p:txBody>
      </p:sp>
    </p:spTree>
    <p:extLst>
      <p:ext uri="{BB962C8B-B14F-4D97-AF65-F5344CB8AC3E}">
        <p14:creationId xmlns:p14="http://schemas.microsoft.com/office/powerpoint/2010/main" val="217064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0045F0-F0A2-FE08-204B-0291C0468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59902" cy="761926"/>
          </a:xfrm>
        </p:spPr>
        <p:txBody>
          <a:bodyPr/>
          <a:lstStyle/>
          <a:p>
            <a:r>
              <a:rPr lang="es-MX" dirty="0"/>
              <a:t>Material de evaluación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0D5023A-C090-00DC-CF6E-DC9CAED119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868" y="1403498"/>
            <a:ext cx="11781759" cy="2881423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  <a:tabLst>
                <a:tab pos="2806065" algn="ctr"/>
                <a:tab pos="5612130" algn="r"/>
                <a:tab pos="5612130" algn="r"/>
              </a:tabLst>
            </a:pPr>
            <a:r>
              <a:rPr lang="es-MX" sz="2000" b="1" dirty="0">
                <a:effectLst/>
                <a:latin typeface="Montserrat" panose="00000500000000000000" pitchFamily="2" charset="0"/>
                <a:ea typeface="Times New Roman" panose="02020603050405020304" pitchFamily="18" charset="0"/>
              </a:rPr>
              <a:t>Programa Anual de Revisión </a:t>
            </a:r>
          </a:p>
          <a:p>
            <a:pPr algn="just">
              <a:buFont typeface="Wingdings" panose="05000000000000000000" pitchFamily="2" charset="2"/>
              <a:buChar char="ü"/>
              <a:tabLst>
                <a:tab pos="2806065" algn="ctr"/>
                <a:tab pos="5612130" algn="r"/>
                <a:tab pos="5612130" algn="r"/>
              </a:tabLst>
            </a:pPr>
            <a:r>
              <a:rPr lang="es-MX" sz="2000" b="1" dirty="0">
                <a:latin typeface="Montserrat" panose="00000500000000000000" pitchFamily="2" charset="0"/>
                <a:ea typeface="Times New Roman" panose="02020603050405020304" pitchFamily="18" charset="0"/>
              </a:rPr>
              <a:t>Cedulas de evaluación por sectores</a:t>
            </a:r>
          </a:p>
          <a:p>
            <a:pPr algn="just">
              <a:buFont typeface="Wingdings" panose="05000000000000000000" pitchFamily="2" charset="2"/>
              <a:buChar char="ü"/>
              <a:tabLst>
                <a:tab pos="2806065" algn="ctr"/>
                <a:tab pos="5612130" algn="r"/>
                <a:tab pos="5612130" algn="r"/>
              </a:tabLst>
            </a:pPr>
            <a:r>
              <a:rPr lang="es-MX" sz="2000" b="1" dirty="0">
                <a:effectLst/>
                <a:latin typeface="Montserrat" panose="00000500000000000000" pitchFamily="2" charset="0"/>
                <a:ea typeface="Times New Roman" panose="02020603050405020304" pitchFamily="18" charset="0"/>
              </a:rPr>
              <a:t>Lineamientos Técnicos Generales</a:t>
            </a:r>
          </a:p>
          <a:p>
            <a:pPr algn="just">
              <a:buFont typeface="Wingdings" panose="05000000000000000000" pitchFamily="2" charset="2"/>
              <a:buChar char="ü"/>
              <a:tabLst>
                <a:tab pos="2806065" algn="ctr"/>
                <a:tab pos="5612130" algn="r"/>
                <a:tab pos="5612130" algn="r"/>
              </a:tabLst>
            </a:pPr>
            <a:r>
              <a:rPr lang="es-MX" sz="2000" b="1" dirty="0">
                <a:latin typeface="Montserrat" panose="00000500000000000000" pitchFamily="2" charset="0"/>
                <a:ea typeface="Times New Roman" panose="02020603050405020304" pitchFamily="18" charset="0"/>
              </a:rPr>
              <a:t>Tabla de actualización y Conservación de la Información por sectores</a:t>
            </a:r>
          </a:p>
          <a:p>
            <a:pPr algn="just">
              <a:buFont typeface="Wingdings" panose="05000000000000000000" pitchFamily="2" charset="2"/>
              <a:buChar char="ü"/>
              <a:tabLst>
                <a:tab pos="2806065" algn="ctr"/>
                <a:tab pos="5612130" algn="r"/>
                <a:tab pos="5612130" algn="r"/>
              </a:tabLst>
            </a:pPr>
            <a:r>
              <a:rPr lang="es-MX" sz="2000" b="1" dirty="0">
                <a:effectLst/>
                <a:latin typeface="Montserrat" panose="00000500000000000000" pitchFamily="2" charset="0"/>
                <a:ea typeface="Times New Roman" panose="02020603050405020304" pitchFamily="18" charset="0"/>
              </a:rPr>
              <a:t>Presentación</a:t>
            </a:r>
            <a:endParaRPr lang="es-MX" sz="2000" b="1" dirty="0">
              <a:solidFill>
                <a:srgbClr val="0563C1"/>
              </a:solidFill>
              <a:effectLst/>
              <a:latin typeface="Montserrat" panose="00000500000000000000" pitchFamily="2" charset="0"/>
              <a:ea typeface="Times New Roman" panose="02020603050405020304" pitchFamily="18" charset="0"/>
            </a:endParaRPr>
          </a:p>
          <a:p>
            <a:pPr algn="just">
              <a:tabLst>
                <a:tab pos="2806065" algn="ctr"/>
                <a:tab pos="5612130" algn="r"/>
                <a:tab pos="5612130" algn="r"/>
              </a:tabLst>
            </a:pPr>
            <a:r>
              <a:rPr lang="es-MX" sz="2000" b="1" dirty="0">
                <a:solidFill>
                  <a:srgbClr val="0563C1"/>
                </a:solidFill>
                <a:effectLst/>
                <a:latin typeface="Montserrat" panose="00000500000000000000" pitchFamily="2" charset="0"/>
                <a:ea typeface="Times New Roman" panose="02020603050405020304" pitchFamily="18" charset="0"/>
              </a:rPr>
              <a:t>https://contraloria.sonora.gob.mx/portal-estatal-de-transparencia-pet/material-para-oic-de-evaluaciones.html</a:t>
            </a:r>
            <a:r>
              <a:rPr lang="es-MX" sz="2000" b="1" dirty="0">
                <a:effectLst/>
                <a:latin typeface="Montserrat" panose="00000500000000000000" pitchFamily="2" charset="0"/>
                <a:ea typeface="Times New Roman" panose="02020603050405020304" pitchFamily="18" charset="0"/>
              </a:rPr>
              <a:t> </a:t>
            </a:r>
          </a:p>
          <a:p>
            <a:pPr algn="just">
              <a:tabLst>
                <a:tab pos="2806065" algn="ctr"/>
                <a:tab pos="5612130" algn="r"/>
                <a:tab pos="5612130" algn="r"/>
              </a:tabLst>
            </a:pPr>
            <a:endParaRPr lang="es-MX" sz="2000" b="1" dirty="0">
              <a:effectLst/>
              <a:latin typeface="Montserrat" panose="00000500000000000000" pitchFamily="2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767126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</TotalTime>
  <Words>188</Words>
  <Application>Microsoft Office PowerPoint</Application>
  <PresentationFormat>Panorámica</PresentationFormat>
  <Paragraphs>19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Helvetica</vt:lpstr>
      <vt:lpstr>LuloCleanW01-One</vt:lpstr>
      <vt:lpstr>LuloCleanW01-OneBold</vt:lpstr>
      <vt:lpstr>Montserrat</vt:lpstr>
      <vt:lpstr>Wingdings</vt:lpstr>
      <vt:lpstr>Diseño personalizado</vt:lpstr>
      <vt:lpstr>NORMATIVIDAD</vt:lpstr>
      <vt:lpstr>CEDULA DE EVALUACIÓN</vt:lpstr>
      <vt:lpstr>Material de evaluación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Régimen de control de riesgos de corrupción</dc:title>
  <dc:creator>Victor Alberto Cuevas Acosta</dc:creator>
  <cp:lastModifiedBy>Jose Job Alvarado</cp:lastModifiedBy>
  <cp:revision>12</cp:revision>
  <dcterms:created xsi:type="dcterms:W3CDTF">2023-08-22T17:13:12Z</dcterms:created>
  <dcterms:modified xsi:type="dcterms:W3CDTF">2024-11-06T21:01:16Z</dcterms:modified>
</cp:coreProperties>
</file>