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6" r:id="rId5"/>
    <p:sldMasterId id="2147483715" r:id="rId6"/>
  </p:sldMasterIdLst>
  <p:notesMasterIdLst>
    <p:notesMasterId r:id="rId44"/>
  </p:notesMasterIdLst>
  <p:sldIdLst>
    <p:sldId id="1045" r:id="rId7"/>
    <p:sldId id="1034" r:id="rId8"/>
    <p:sldId id="284" r:id="rId9"/>
    <p:sldId id="1011" r:id="rId10"/>
    <p:sldId id="1012" r:id="rId11"/>
    <p:sldId id="1013" r:id="rId12"/>
    <p:sldId id="366" r:id="rId13"/>
    <p:sldId id="263" r:id="rId14"/>
    <p:sldId id="1036" r:id="rId15"/>
    <p:sldId id="368" r:id="rId16"/>
    <p:sldId id="367" r:id="rId17"/>
    <p:sldId id="1050" r:id="rId18"/>
    <p:sldId id="1055" r:id="rId19"/>
    <p:sldId id="1046" r:id="rId20"/>
    <p:sldId id="705" r:id="rId21"/>
    <p:sldId id="1008" r:id="rId22"/>
    <p:sldId id="1054" r:id="rId23"/>
    <p:sldId id="1010" r:id="rId24"/>
    <p:sldId id="1044" r:id="rId25"/>
    <p:sldId id="1041" r:id="rId26"/>
    <p:sldId id="301" r:id="rId27"/>
    <p:sldId id="702" r:id="rId28"/>
    <p:sldId id="1051" r:id="rId29"/>
    <p:sldId id="1049" r:id="rId30"/>
    <p:sldId id="1042" r:id="rId31"/>
    <p:sldId id="1052" r:id="rId32"/>
    <p:sldId id="1014" r:id="rId33"/>
    <p:sldId id="307" r:id="rId34"/>
    <p:sldId id="1015" r:id="rId35"/>
    <p:sldId id="309" r:id="rId36"/>
    <p:sldId id="1043" r:id="rId37"/>
    <p:sldId id="304" r:id="rId38"/>
    <p:sldId id="701" r:id="rId39"/>
    <p:sldId id="280" r:id="rId40"/>
    <p:sldId id="279" r:id="rId41"/>
    <p:sldId id="466" r:id="rId42"/>
    <p:sldId id="29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638"/>
    <a:srgbClr val="93034E"/>
    <a:srgbClr val="A50021"/>
    <a:srgbClr val="56022E"/>
    <a:srgbClr val="9F3D24"/>
    <a:srgbClr val="942E3B"/>
    <a:srgbClr val="9C2F3F"/>
    <a:srgbClr val="B64926"/>
    <a:srgbClr val="000000"/>
    <a:srgbClr val="0ED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F56-4279-80F6-E6CE0BA046C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F56-4279-80F6-E6CE0BA046C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F56-4279-80F6-E6CE0BA046C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F56-4279-80F6-E6CE0BA046C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F56-4279-80F6-E6CE0BA046C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5F56-4279-80F6-E6CE0BA046C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F56-4279-80F6-E6CE0BA046C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4-5F56-4279-80F6-E6CE0BA046C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Concluidas</c:v>
                </c:pt>
                <c:pt idx="1">
                  <c:v>En proceso</c:v>
                </c:pt>
                <c:pt idx="2">
                  <c:v>Sin avance</c:v>
                </c:pt>
              </c:strCache>
            </c:strRef>
          </c:cat>
          <c:val>
            <c:numRef>
              <c:f>Hoja1!$B$2:$B$5</c:f>
              <c:numCache>
                <c:formatCode>General</c:formatCode>
                <c:ptCount val="4"/>
                <c:pt idx="0">
                  <c:v>8</c:v>
                </c:pt>
                <c:pt idx="1">
                  <c:v>3</c:v>
                </c:pt>
                <c:pt idx="2">
                  <c:v>1</c:v>
                </c:pt>
              </c:numCache>
            </c:numRef>
          </c:val>
          <c:extLst>
            <c:ext xmlns:c16="http://schemas.microsoft.com/office/drawing/2014/chart" uri="{C3380CC4-5D6E-409C-BE32-E72D297353CC}">
              <c16:uniqueId val="{00000000-5F56-4279-80F6-E6CE0BA046C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F56-4279-80F6-E6CE0BA046C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F56-4279-80F6-E6CE0BA046C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F56-4279-80F6-E6CE0BA046C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F56-4279-80F6-E6CE0BA046C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F56-4279-80F6-E6CE0BA046C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5F56-4279-80F6-E6CE0BA046C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F56-4279-80F6-E6CE0BA046C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4-5F56-4279-80F6-E6CE0BA046C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Concluidas</c:v>
                </c:pt>
                <c:pt idx="1">
                  <c:v>En proceso</c:v>
                </c:pt>
                <c:pt idx="2">
                  <c:v>Sin avance</c:v>
                </c:pt>
              </c:strCache>
            </c:strRef>
          </c:cat>
          <c:val>
            <c:numRef>
              <c:f>Hoja1!$B$2:$B$5</c:f>
              <c:numCache>
                <c:formatCode>General</c:formatCode>
                <c:ptCount val="4"/>
                <c:pt idx="0">
                  <c:v>8</c:v>
                </c:pt>
                <c:pt idx="1">
                  <c:v>3</c:v>
                </c:pt>
                <c:pt idx="2">
                  <c:v>1</c:v>
                </c:pt>
              </c:numCache>
            </c:numRef>
          </c:val>
          <c:extLst>
            <c:ext xmlns:c16="http://schemas.microsoft.com/office/drawing/2014/chart" uri="{C3380CC4-5D6E-409C-BE32-E72D297353CC}">
              <c16:uniqueId val="{00000000-5F56-4279-80F6-E6CE0BA046C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r>
              <a:rPr lang="es-ES" sz="2000" dirty="0"/>
              <a:t>AVANCE Inversión</a:t>
            </a:r>
            <a:r>
              <a:rPr lang="es-ES" sz="2000" baseline="0" dirty="0"/>
              <a:t> pública</a:t>
            </a:r>
            <a:r>
              <a:rPr lang="es-ES" sz="2000" dirty="0"/>
              <a:t> AL 4to TRIMESTRE 2025</a:t>
            </a:r>
          </a:p>
        </c:rich>
      </c:tx>
      <c:overlay val="0"/>
      <c:spPr>
        <a:noFill/>
        <a:ln>
          <a:noFill/>
        </a:ln>
        <a:effectLst/>
      </c:spPr>
      <c:txPr>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f>Hoja2!$C$2:$C$6</c:f>
              <c:strCache>
                <c:ptCount val="5"/>
                <c:pt idx="0">
                  <c:v>AVANCE COMPROMETIDO</c:v>
                </c:pt>
                <c:pt idx="1">
                  <c:v>AVANCE DEVENGADO</c:v>
                </c:pt>
                <c:pt idx="2">
                  <c:v>AVANCE EJERCIDO</c:v>
                </c:pt>
                <c:pt idx="3">
                  <c:v>AVANCE PAGADO</c:v>
                </c:pt>
                <c:pt idx="4">
                  <c:v>DISPONIBLE</c:v>
                </c:pt>
              </c:strCache>
            </c:strRef>
          </c:cat>
          <c:val>
            <c:numRef>
              <c:f>Hoja2!$D$2:$D$6</c:f>
            </c:numRef>
          </c:val>
          <c:extLst>
            <c:ext xmlns:c16="http://schemas.microsoft.com/office/drawing/2014/chart" uri="{C3380CC4-5D6E-409C-BE32-E72D297353CC}">
              <c16:uniqueId val="{00000000-0A8E-43F7-BB98-A962BC8CEF81}"/>
            </c:ext>
          </c:extLst>
        </c:ser>
        <c:ser>
          <c:idx val="1"/>
          <c:order val="1"/>
          <c:spPr>
            <a:solidFill>
              <a:srgbClr val="A50021"/>
            </a:solidFill>
            <a:ln>
              <a:gradFill>
                <a:gsLst>
                  <a:gs pos="0">
                    <a:srgbClr val="A50021"/>
                  </a:gs>
                  <a:gs pos="46000">
                    <a:srgbClr val="A50021"/>
                  </a:gs>
                  <a:gs pos="9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Hoja2!$C$2:$C$6</c:f>
              <c:strCache>
                <c:ptCount val="5"/>
                <c:pt idx="0">
                  <c:v>AVANCE COMPROMETIDO</c:v>
                </c:pt>
                <c:pt idx="1">
                  <c:v>AVANCE DEVENGADO</c:v>
                </c:pt>
                <c:pt idx="2">
                  <c:v>AVANCE EJERCIDO</c:v>
                </c:pt>
                <c:pt idx="3">
                  <c:v>AVANCE PAGADO</c:v>
                </c:pt>
                <c:pt idx="4">
                  <c:v>DISPONIBLE</c:v>
                </c:pt>
              </c:strCache>
            </c:strRef>
          </c:cat>
          <c:val>
            <c:numRef>
              <c:f>Hoja2!$E$2:$E$6</c:f>
              <c:numCache>
                <c:formatCode>0.00%</c:formatCode>
                <c:ptCount val="5"/>
                <c:pt idx="0">
                  <c:v>0.97397214685966593</c:v>
                </c:pt>
                <c:pt idx="1">
                  <c:v>0.67206486333536908</c:v>
                </c:pt>
                <c:pt idx="2">
                  <c:v>0.62814755792155474</c:v>
                </c:pt>
                <c:pt idx="3">
                  <c:v>0.52200917004003988</c:v>
                </c:pt>
                <c:pt idx="4">
                  <c:v>2.4803127148111587E-2</c:v>
                </c:pt>
              </c:numCache>
            </c:numRef>
          </c:val>
          <c:extLst>
            <c:ext xmlns:c16="http://schemas.microsoft.com/office/drawing/2014/chart" uri="{C3380CC4-5D6E-409C-BE32-E72D297353CC}">
              <c16:uniqueId val="{00000001-0A8E-43F7-BB98-A962BC8CEF81}"/>
            </c:ext>
          </c:extLst>
        </c:ser>
        <c:dLbls>
          <c:showLegendKey val="0"/>
          <c:showVal val="0"/>
          <c:showCatName val="0"/>
          <c:showSerName val="0"/>
          <c:showPercent val="0"/>
          <c:showBubbleSize val="0"/>
        </c:dLbls>
        <c:gapWidth val="326"/>
        <c:overlap val="-58"/>
        <c:axId val="508334672"/>
        <c:axId val="508335000"/>
      </c:barChart>
      <c:catAx>
        <c:axId val="508334672"/>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335000"/>
        <c:crosses val="autoZero"/>
        <c:auto val="1"/>
        <c:lblAlgn val="ctr"/>
        <c:lblOffset val="100"/>
        <c:noMultiLvlLbl val="0"/>
      </c:catAx>
      <c:valAx>
        <c:axId val="508335000"/>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33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2128" b="1" i="0" u="none" strike="noStrike" kern="1200" baseline="0" noProof="0">
                <a:solidFill>
                  <a:schemeClr val="tx2"/>
                </a:solidFill>
                <a:latin typeface="+mn-lt"/>
                <a:ea typeface="+mn-ea"/>
                <a:cs typeface="+mn-cs"/>
              </a:defRPr>
            </a:pPr>
            <a:r>
              <a:rPr lang="es-MX" noProof="0"/>
              <a:t>Líneas</a:t>
            </a:r>
            <a:r>
              <a:rPr lang="es-MX" baseline="0" noProof="0"/>
              <a:t> de Atención</a:t>
            </a:r>
            <a:endParaRPr lang="es-MX" noProof="0"/>
          </a:p>
        </c:rich>
      </c:tx>
      <c:layout>
        <c:manualLayout>
          <c:xMode val="edge"/>
          <c:yMode val="edge"/>
          <c:x val="0.27026908116786635"/>
          <c:y val="8.9389454549920797E-2"/>
        </c:manualLayout>
      </c:layout>
      <c:overlay val="0"/>
      <c:spPr>
        <a:noFill/>
        <a:ln>
          <a:noFill/>
        </a:ln>
        <a:effectLst/>
      </c:spPr>
      <c:txPr>
        <a:bodyPr rot="0" spcFirstLastPara="1" vertOverflow="ellipsis" vert="horz" wrap="square" anchor="ctr" anchorCtr="1"/>
        <a:lstStyle/>
        <a:p>
          <a:pPr>
            <a:defRPr lang="es-MX" sz="2128" b="1" i="0" u="none" strike="noStrike" kern="1200" baseline="0" noProof="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803727280669783E-2"/>
          <c:y val="0.14117163771881958"/>
          <c:w val="0.73123674441502451"/>
          <c:h val="0.76472190590823819"/>
        </c:manualLayout>
      </c:layout>
      <c:pie3DChart>
        <c:varyColors val="1"/>
        <c:ser>
          <c:idx val="0"/>
          <c:order val="0"/>
          <c:tx>
            <c:strRef>
              <c:f>Hoja1!$B$1</c:f>
              <c:strCache>
                <c:ptCount val="1"/>
                <c:pt idx="0">
                  <c:v>Ventas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551D-4EE3-9B56-757FF9A41EC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551D-4EE3-9B56-757FF9A41EC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0-53A9-443E-96F5-47B4882E6602}"/>
              </c:ext>
            </c:extLst>
          </c:dPt>
          <c:dLbls>
            <c:dLbl>
              <c:idx val="0"/>
              <c:tx>
                <c:rich>
                  <a:bodyPr/>
                  <a:lstStyle/>
                  <a:p>
                    <a:fld id="{727414DF-6190-4968-BE22-73BBD784DC34}" type="CELLRANGE">
                      <a:rPr lang="en-US" baseline="0"/>
                      <a:pPr/>
                      <a:t>[CELLRANGE]</a:t>
                    </a:fld>
                    <a:r>
                      <a:rPr lang="en-US" baseline="0"/>
                      <a:t>, </a:t>
                    </a:r>
                    <a:fld id="{3B16B7E3-DA50-4611-A32F-784278888163}" type="VALUE">
                      <a:rPr lang="en-US" baseline="0"/>
                      <a:pPr/>
                      <a:t>[VALOR]</a:t>
                    </a:fld>
                    <a:r>
                      <a:rPr lang="en-US" baseline="0"/>
                      <a:t>, </a:t>
                    </a:r>
                    <a:fld id="{B6E9FEB5-4712-4FC4-8EDC-37B5AF85A4CC}"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51D-4EE3-9B56-757FF9A41EC1}"/>
                </c:ext>
              </c:extLst>
            </c:dLbl>
            <c:dLbl>
              <c:idx val="1"/>
              <c:layout>
                <c:manualLayout>
                  <c:x val="-0.2212025994676026"/>
                  <c:y val="-0.12029554784745357"/>
                </c:manualLayout>
              </c:layout>
              <c:tx>
                <c:rich>
                  <a:bodyPr/>
                  <a:lstStyle/>
                  <a:p>
                    <a:fld id="{1D4D7702-1DF4-4583-A123-117916A57631}" type="CELLRANGE">
                      <a:rPr lang="en-US" baseline="0"/>
                      <a:pPr/>
                      <a:t>[CELLRANGE]</a:t>
                    </a:fld>
                    <a:r>
                      <a:rPr lang="en-US" baseline="0"/>
                      <a:t>, </a:t>
                    </a:r>
                    <a:fld id="{8813459E-918C-4696-AD57-8A2D26251495}" type="VALUE">
                      <a:rPr lang="en-US" baseline="0"/>
                      <a:pPr/>
                      <a:t>[VALOR]</a:t>
                    </a:fld>
                    <a:r>
                      <a:rPr lang="en-US" baseline="0"/>
                      <a:t>, </a:t>
                    </a:r>
                    <a:fld id="{12E77660-ABD2-4352-B019-5325257C4496}"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51D-4EE3-9B56-757FF9A41EC1}"/>
                </c:ext>
              </c:extLst>
            </c:dLbl>
            <c:dLbl>
              <c:idx val="2"/>
              <c:tx>
                <c:rich>
                  <a:bodyPr/>
                  <a:lstStyle/>
                  <a:p>
                    <a:fld id="{41AFD66C-59AD-4F53-8D0C-63118E8D5C23}" type="CELLRANGE">
                      <a:rPr lang="en-US"/>
                      <a:pPr/>
                      <a:t>[CELLRANGE]</a:t>
                    </a:fld>
                    <a:r>
                      <a:rPr lang="en-US" baseline="0"/>
                      <a:t>, </a:t>
                    </a:r>
                    <a:fld id="{FB87CA82-AA71-4268-8375-5C294D1E2D54}" type="VALUE">
                      <a:rPr lang="en-US" baseline="0"/>
                      <a:pPr/>
                      <a:t>[VALOR]</a:t>
                    </a:fld>
                    <a:r>
                      <a:rPr lang="en-US" baseline="0"/>
                      <a:t>, </a:t>
                    </a:r>
                    <a:fld id="{F3DE43F3-AD24-45D5-B7A4-D376793C24DC}"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3A9-443E-96F5-47B4882E66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3"/>
                <c:pt idx="0">
                  <c:v>Quejas</c:v>
                </c:pt>
                <c:pt idx="1">
                  <c:v>Denuncias</c:v>
                </c:pt>
                <c:pt idx="2">
                  <c:v>Reconocimiento</c:v>
                </c:pt>
              </c:strCache>
            </c:strRef>
          </c:cat>
          <c:val>
            <c:numRef>
              <c:f>Hoja1!$B$2:$B$4</c:f>
              <c:numCache>
                <c:formatCode>General</c:formatCode>
                <c:ptCount val="3"/>
                <c:pt idx="0">
                  <c:v>20</c:v>
                </c:pt>
                <c:pt idx="1">
                  <c:v>30</c:v>
                </c:pt>
                <c:pt idx="2">
                  <c:v>50</c:v>
                </c:pt>
              </c:numCache>
            </c:numRef>
          </c:val>
          <c:extLst>
            <c:ext xmlns:c15="http://schemas.microsoft.com/office/drawing/2012/chart" uri="{02D57815-91ED-43cb-92C2-25804820EDAC}">
              <c15:datalabelsRange>
                <c15:f>Hoja1!$A$2:$A$5</c15:f>
                <c15:dlblRangeCache>
                  <c:ptCount val="4"/>
                  <c:pt idx="0">
                    <c:v>Quejas</c:v>
                  </c:pt>
                  <c:pt idx="1">
                    <c:v>Denuncias</c:v>
                  </c:pt>
                  <c:pt idx="2">
                    <c:v>Reconocimiento</c:v>
                  </c:pt>
                </c15:dlblRangeCache>
              </c15:datalabelsRange>
            </c:ext>
            <c:ext xmlns:c16="http://schemas.microsoft.com/office/drawing/2014/chart" uri="{C3380CC4-5D6E-409C-BE32-E72D297353CC}">
              <c16:uniqueId val="{00000000-5B2B-4A4D-8634-842668255E4F}"/>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1095599185774553"/>
          <c:y val="0.90821399302931449"/>
          <c:w val="0.61994269893441711"/>
          <c:h val="6.3749222120262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noProof="0"/>
              <a:t>Tipos</a:t>
            </a:r>
            <a:r>
              <a:rPr lang="en-US"/>
              <a:t> de </a:t>
            </a:r>
            <a:r>
              <a:rPr lang="es-MX" noProof="0"/>
              <a:t>Quejas</a:t>
            </a:r>
            <a:r>
              <a:rPr lang="en-US"/>
              <a:t> </a:t>
            </a:r>
          </a:p>
        </c:rich>
      </c:tx>
      <c:layout>
        <c:manualLayout>
          <c:xMode val="edge"/>
          <c:yMode val="edge"/>
          <c:x val="0.31188761787355312"/>
          <c:y val="5.718019534261353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08759866156482"/>
          <c:y val="0.21232570683791749"/>
          <c:w val="0.63354473191271354"/>
          <c:h val="0.6624347835481299"/>
        </c:manualLayout>
      </c:layout>
      <c:pie3DChart>
        <c:varyColors val="1"/>
        <c:ser>
          <c:idx val="0"/>
          <c:order val="0"/>
          <c:tx>
            <c:strRef>
              <c:f>Hoja1!$B$1</c:f>
              <c:strCache>
                <c:ptCount val="1"/>
                <c:pt idx="0">
                  <c:v>Ventas</c:v>
                </c:pt>
              </c:strCache>
            </c:strRef>
          </c:tx>
          <c:dPt>
            <c:idx val="0"/>
            <c:bubble3D val="0"/>
            <c:spPr>
              <a:gradFill rotWithShape="1">
                <a:gsLst>
                  <a:gs pos="0">
                    <a:schemeClr val="accent6">
                      <a:tint val="65000"/>
                      <a:satMod val="103000"/>
                      <a:lumMod val="102000"/>
                      <a:tint val="94000"/>
                    </a:schemeClr>
                  </a:gs>
                  <a:gs pos="50000">
                    <a:schemeClr val="accent6">
                      <a:tint val="65000"/>
                      <a:satMod val="110000"/>
                      <a:lumMod val="100000"/>
                      <a:shade val="100000"/>
                    </a:schemeClr>
                  </a:gs>
                  <a:gs pos="100000">
                    <a:schemeClr val="accent6">
                      <a:tint val="65000"/>
                      <a:lumMod val="99000"/>
                      <a:satMod val="120000"/>
                      <a:shade val="78000"/>
                    </a:schemeClr>
                  </a:gs>
                </a:gsLst>
                <a:lin ang="5400000" scaled="0"/>
              </a:gradFill>
              <a:ln>
                <a:noFill/>
              </a:ln>
              <a:effectLst/>
              <a:sp3d/>
            </c:spPr>
            <c:extLst>
              <c:ext xmlns:c16="http://schemas.microsoft.com/office/drawing/2014/chart" uri="{C3380CC4-5D6E-409C-BE32-E72D297353CC}">
                <c16:uniqueId val="{00000001-EE92-4B2B-BD49-D5D3CF3E18DC}"/>
              </c:ext>
            </c:extLst>
          </c:dPt>
          <c:dPt>
            <c:idx val="1"/>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3-EE92-4B2B-BD49-D5D3CF3E18DC}"/>
              </c:ext>
            </c:extLst>
          </c:dPt>
          <c:dPt>
            <c:idx val="2"/>
            <c:bubble3D val="0"/>
            <c:spPr>
              <a:gradFill rotWithShape="1">
                <a:gsLst>
                  <a:gs pos="0">
                    <a:schemeClr val="accent6">
                      <a:shade val="65000"/>
                      <a:satMod val="103000"/>
                      <a:lumMod val="102000"/>
                      <a:tint val="94000"/>
                    </a:schemeClr>
                  </a:gs>
                  <a:gs pos="50000">
                    <a:schemeClr val="accent6">
                      <a:shade val="65000"/>
                      <a:satMod val="110000"/>
                      <a:lumMod val="100000"/>
                      <a:shade val="100000"/>
                    </a:schemeClr>
                  </a:gs>
                  <a:gs pos="100000">
                    <a:schemeClr val="accent6">
                      <a:shade val="65000"/>
                      <a:lumMod val="99000"/>
                      <a:satMod val="120000"/>
                      <a:shade val="78000"/>
                    </a:schemeClr>
                  </a:gs>
                </a:gsLst>
                <a:lin ang="5400000" scaled="0"/>
              </a:gradFill>
              <a:ln>
                <a:noFill/>
              </a:ln>
              <a:effectLst/>
              <a:sp3d/>
            </c:spPr>
            <c:extLst>
              <c:ext xmlns:c16="http://schemas.microsoft.com/office/drawing/2014/chart" uri="{C3380CC4-5D6E-409C-BE32-E72D297353CC}">
                <c16:uniqueId val="{00000000-49CB-4D86-9E67-787ADA76FB66}"/>
              </c:ext>
            </c:extLst>
          </c:dPt>
          <c:dLbls>
            <c:dLbl>
              <c:idx val="0"/>
              <c:layout>
                <c:manualLayout>
                  <c:x val="8.5783729046925286E-2"/>
                  <c:y val="5.205862135721796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7C12A60A-4B80-4EAC-8662-8ED1278B9985}" type="CELLRANGE">
                      <a:rPr lang="en-US" baseline="0"/>
                      <a:pPr>
                        <a:defRPr/>
                      </a:pPr>
                      <a:t>[CELLRANGE]</a:t>
                    </a:fld>
                    <a:r>
                      <a:rPr lang="en-US" baseline="0"/>
                      <a:t>, </a:t>
                    </a:r>
                    <a:fld id="{49DE603E-5AA8-44B2-9B08-AA3266D5E7D7}" type="VALUE">
                      <a:rPr lang="en-US" baseline="0"/>
                      <a:pPr>
                        <a:defRPr/>
                      </a:pPr>
                      <a:t>[VALOR]</a:t>
                    </a:fld>
                    <a:r>
                      <a:rPr lang="en-US" baseline="0"/>
                      <a:t>, </a:t>
                    </a:r>
                    <a:fld id="{83E75091-0023-4380-9A8E-6248073F6F8D}" type="PERCENTAGE">
                      <a:rPr lang="en-US" baseline="0"/>
                      <a:pPr>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extLst>
                <c:ext xmlns:c15="http://schemas.microsoft.com/office/drawing/2012/chart" uri="{CE6537A1-D6FC-4f65-9D91-7224C49458BB}">
                  <c15:layout>
                    <c:manualLayout>
                      <c:w val="0.24915167064248092"/>
                      <c:h val="0.28126206487334449"/>
                    </c:manualLayout>
                  </c15:layout>
                  <c15:dlblFieldTable/>
                  <c15:showDataLabelsRange val="1"/>
                </c:ext>
                <c:ext xmlns:c16="http://schemas.microsoft.com/office/drawing/2014/chart" uri="{C3380CC4-5D6E-409C-BE32-E72D297353CC}">
                  <c16:uniqueId val="{00000001-EE92-4B2B-BD49-D5D3CF3E18DC}"/>
                </c:ext>
              </c:extLst>
            </c:dLbl>
            <c:dLbl>
              <c:idx val="1"/>
              <c:layout>
                <c:manualLayout>
                  <c:x val="-0.22988161960274406"/>
                  <c:y val="-0.16939927684585707"/>
                </c:manualLayout>
              </c:layout>
              <c:tx>
                <c:rich>
                  <a:bodyPr/>
                  <a:lstStyle/>
                  <a:p>
                    <a:fld id="{180D1F69-1FAC-400D-A473-1E2D0EAEDB74}" type="CELLRANGE">
                      <a:rPr lang="en-US" baseline="0"/>
                      <a:pPr/>
                      <a:t>[CELLRANGE]</a:t>
                    </a:fld>
                    <a:r>
                      <a:rPr lang="en-US" baseline="0"/>
                      <a:t>, </a:t>
                    </a:r>
                    <a:fld id="{DEB2D089-FDEB-490F-B5D7-B452A0F09830}" type="VALUE">
                      <a:rPr lang="en-US" baseline="0"/>
                      <a:pPr/>
                      <a:t>[VALOR]</a:t>
                    </a:fld>
                    <a:r>
                      <a:rPr lang="en-US" baseline="0"/>
                      <a:t>, </a:t>
                    </a:r>
                    <a:fld id="{791C5E8E-42B1-46F0-B2F4-BA2D098CE9CB}"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E92-4B2B-BD49-D5D3CF3E18DC}"/>
                </c:ext>
              </c:extLst>
            </c:dLbl>
            <c:dLbl>
              <c:idx val="2"/>
              <c:tx>
                <c:rich>
                  <a:bodyPr/>
                  <a:lstStyle/>
                  <a:p>
                    <a:fld id="{CF89F006-763F-4F91-A04B-F7FDBA6D6C45}" type="CELLRANGE">
                      <a:rPr lang="en-US"/>
                      <a:pPr/>
                      <a:t>[CELLRANGE]</a:t>
                    </a:fld>
                    <a:r>
                      <a:rPr lang="en-US" baseline="0"/>
                      <a:t>, </a:t>
                    </a:r>
                    <a:fld id="{C36910FC-4B5A-46FD-95BE-345BC3C85A63}" type="VALUE">
                      <a:rPr lang="en-US" baseline="0"/>
                      <a:pPr/>
                      <a:t>[VALOR]</a:t>
                    </a:fld>
                    <a:r>
                      <a:rPr lang="en-US" baseline="0"/>
                      <a:t>, </a:t>
                    </a:r>
                    <a:fld id="{43167E5B-5836-4B3B-8700-F664C15B33A3}"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9CB-4D86-9E67-787ADA76FB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3"/>
                <c:pt idx="0">
                  <c:v>Mal Comportamiento</c:v>
                </c:pt>
                <c:pt idx="1">
                  <c:v>Mal Servicio brindado</c:v>
                </c:pt>
                <c:pt idx="2">
                  <c:v>Mal uso de Vehiculos</c:v>
                </c:pt>
              </c:strCache>
              <c:extLst/>
            </c:strRef>
          </c:cat>
          <c:val>
            <c:numRef>
              <c:f>Hoja1!$B$2:$B$5</c:f>
              <c:numCache>
                <c:formatCode>General</c:formatCode>
                <c:ptCount val="3"/>
                <c:pt idx="0">
                  <c:v>20</c:v>
                </c:pt>
                <c:pt idx="1">
                  <c:v>30</c:v>
                </c:pt>
                <c:pt idx="2">
                  <c:v>50</c:v>
                </c:pt>
              </c:numCache>
              <c:extLst/>
            </c:numRef>
          </c:val>
          <c:extLst>
            <c:ext xmlns:c15="http://schemas.microsoft.com/office/drawing/2012/chart" uri="{02D57815-91ED-43cb-92C2-25804820EDAC}">
              <c15:datalabelsRange>
                <c15:f>Hoja1!$A$2:$A$5</c15:f>
                <c15:dlblRangeCache>
                  <c:ptCount val="4"/>
                  <c:pt idx="0">
                    <c:v>Mal Comportamiento</c:v>
                  </c:pt>
                  <c:pt idx="1">
                    <c:v>Mal Servicio brindado</c:v>
                  </c:pt>
                  <c:pt idx="2">
                    <c:v>Mal uso de Vehiculos</c:v>
                  </c:pt>
                </c15:dlblRangeCache>
              </c15:datalabelsRange>
            </c:ext>
            <c:ext xmlns:c16="http://schemas.microsoft.com/office/drawing/2014/chart" uri="{C3380CC4-5D6E-409C-BE32-E72D297353CC}">
              <c16:uniqueId val="{00000006-EE92-4B2B-BD49-D5D3CF3E18DC}"/>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Tipos de Reconocimientos </a:t>
            </a:r>
          </a:p>
        </c:rich>
      </c:tx>
      <c:layout>
        <c:manualLayout>
          <c:xMode val="edge"/>
          <c:yMode val="edge"/>
          <c:x val="0.11688027869252035"/>
          <c:y val="0.10830184509677634"/>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919834034655668E-2"/>
          <c:y val="0.25620930541390091"/>
          <c:w val="0.5983330662280627"/>
          <c:h val="0.62465452594635529"/>
        </c:manualLayout>
      </c:layout>
      <c:pie3DChart>
        <c:varyColors val="1"/>
        <c:ser>
          <c:idx val="0"/>
          <c:order val="0"/>
          <c:tx>
            <c:strRef>
              <c:f>Hoja1!$B$1</c:f>
              <c:strCache>
                <c:ptCount val="1"/>
                <c:pt idx="0">
                  <c:v>Ventas</c:v>
                </c:pt>
              </c:strCache>
            </c:strRef>
          </c:tx>
          <c:dPt>
            <c:idx val="0"/>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sp3d/>
            </c:spPr>
            <c:extLst>
              <c:ext xmlns:c16="http://schemas.microsoft.com/office/drawing/2014/chart" uri="{C3380CC4-5D6E-409C-BE32-E72D297353CC}">
                <c16:uniqueId val="{00000001-965A-409C-A443-B2E3366F7910}"/>
              </c:ext>
            </c:extLst>
          </c:dPt>
          <c:dPt>
            <c:idx val="1"/>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sp3d/>
            </c:spPr>
            <c:extLst>
              <c:ext xmlns:c16="http://schemas.microsoft.com/office/drawing/2014/chart" uri="{C3380CC4-5D6E-409C-BE32-E72D297353CC}">
                <c16:uniqueId val="{00000003-965A-409C-A443-B2E3366F7910}"/>
              </c:ext>
            </c:extLst>
          </c:dPt>
          <c:dLbls>
            <c:dLbl>
              <c:idx val="0"/>
              <c:layout>
                <c:manualLayout>
                  <c:x val="-0.24793720426541185"/>
                  <c:y val="3.0212833654317376E-2"/>
                </c:manualLayout>
              </c:layout>
              <c:tx>
                <c:rich>
                  <a:bodyPr/>
                  <a:lstStyle/>
                  <a:p>
                    <a:fld id="{8002E8C1-F79D-4D60-AC15-777E16828B20}" type="CELLRANGE">
                      <a:rPr lang="en-US" baseline="0"/>
                      <a:pPr/>
                      <a:t>[CELLRANGE]</a:t>
                    </a:fld>
                    <a:r>
                      <a:rPr lang="en-US" baseline="0"/>
                      <a:t>, </a:t>
                    </a:r>
                    <a:fld id="{73045586-80B2-4515-AA72-B786F339ACE1}" type="VALUE">
                      <a:rPr lang="en-US" baseline="0"/>
                      <a:pPr/>
                      <a:t>[VALOR]</a:t>
                    </a:fld>
                    <a:r>
                      <a:rPr lang="en-US" baseline="0"/>
                      <a:t>, </a:t>
                    </a:r>
                    <a:fld id="{C791C070-F3F0-4C90-8376-FC0DECA210FC}"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65A-409C-A443-B2E3366F7910}"/>
                </c:ext>
              </c:extLst>
            </c:dLbl>
            <c:dLbl>
              <c:idx val="1"/>
              <c:layout>
                <c:manualLayout>
                  <c:x val="0.14754268646598248"/>
                  <c:y val="-0.11601500277392229"/>
                </c:manualLayout>
              </c:layout>
              <c:tx>
                <c:rich>
                  <a:bodyPr/>
                  <a:lstStyle/>
                  <a:p>
                    <a:fld id="{C396C9BD-8DC7-494F-BD54-C7DE2C3537F7}" type="CELLRANGE">
                      <a:rPr lang="en-US" baseline="0"/>
                      <a:pPr/>
                      <a:t>[CELLRANGE]</a:t>
                    </a:fld>
                    <a:r>
                      <a:rPr lang="en-US" baseline="0"/>
                      <a:t>, </a:t>
                    </a:r>
                    <a:fld id="{2CF262FE-083B-464D-A172-BAAF25E26E33}" type="VALUE">
                      <a:rPr lang="en-US" baseline="0"/>
                      <a:pPr/>
                      <a:t>[VALOR]</a:t>
                    </a:fld>
                    <a:r>
                      <a:rPr lang="en-US" baseline="0"/>
                      <a:t>, </a:t>
                    </a:r>
                    <a:fld id="{899427D7-8A4D-4735-B007-7F37209B0586}"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65A-409C-A443-B2E3366F79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2"/>
                <c:pt idx="0">
                  <c:v>Buena Atención</c:v>
                </c:pt>
                <c:pt idx="1">
                  <c:v>Buena Asesoria</c:v>
                </c:pt>
              </c:strCache>
              <c:extLst/>
            </c:strRef>
          </c:cat>
          <c:val>
            <c:numRef>
              <c:f>Hoja1!$B$2:$B$5</c:f>
              <c:numCache>
                <c:formatCode>General</c:formatCode>
                <c:ptCount val="2"/>
                <c:pt idx="0">
                  <c:v>20</c:v>
                </c:pt>
                <c:pt idx="1">
                  <c:v>30</c:v>
                </c:pt>
              </c:numCache>
              <c:extLst/>
            </c:numRef>
          </c:val>
          <c:extLst>
            <c:ext xmlns:c15="http://schemas.microsoft.com/office/drawing/2012/chart" uri="{02D57815-91ED-43cb-92C2-25804820EDAC}">
              <c15:datalabelsRange>
                <c15:f>Hoja1!$A$2:$A$5</c15:f>
                <c15:dlblRangeCache>
                  <c:ptCount val="4"/>
                  <c:pt idx="0">
                    <c:v>Buena Atención</c:v>
                  </c:pt>
                  <c:pt idx="1">
                    <c:v>Buena Asesoria</c:v>
                  </c:pt>
                </c15:dlblRangeCache>
              </c15:datalabelsRange>
            </c:ext>
            <c:ext xmlns:c16="http://schemas.microsoft.com/office/drawing/2014/chart" uri="{C3380CC4-5D6E-409C-BE32-E72D297353CC}">
              <c16:uniqueId val="{00000006-965A-409C-A443-B2E3366F7910}"/>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2784944555639866"/>
          <c:y val="0.89892748570489789"/>
          <c:w val="0.53426579980177769"/>
          <c:h val="9.4461801946140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Tipos de Denuncia</a:t>
            </a:r>
          </a:p>
        </c:rich>
      </c:tx>
      <c:layout>
        <c:manualLayout>
          <c:xMode val="edge"/>
          <c:yMode val="edge"/>
          <c:x val="0.31071178716272241"/>
          <c:y val="2.673719860124450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sp3d/>
            </c:spPr>
            <c:extLst>
              <c:ext xmlns:c16="http://schemas.microsoft.com/office/drawing/2014/chart" uri="{C3380CC4-5D6E-409C-BE32-E72D297353CC}">
                <c16:uniqueId val="{00000001-517C-4CE6-A5BD-8D6CCA6AF35F}"/>
              </c:ext>
            </c:extLst>
          </c:dPt>
          <c:dPt>
            <c:idx val="1"/>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sp3d/>
            </c:spPr>
            <c:extLst>
              <c:ext xmlns:c16="http://schemas.microsoft.com/office/drawing/2014/chart" uri="{C3380CC4-5D6E-409C-BE32-E72D297353CC}">
                <c16:uniqueId val="{00000003-517C-4CE6-A5BD-8D6CCA6AF35F}"/>
              </c:ext>
            </c:extLst>
          </c:dPt>
          <c:dPt>
            <c:idx val="2"/>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sp3d/>
            </c:spPr>
            <c:extLst>
              <c:ext xmlns:c16="http://schemas.microsoft.com/office/drawing/2014/chart" uri="{C3380CC4-5D6E-409C-BE32-E72D297353CC}">
                <c16:uniqueId val="{00000005-517C-4CE6-A5BD-8D6CCA6AF35F}"/>
              </c:ext>
            </c:extLst>
          </c:dPt>
          <c:dPt>
            <c:idx val="3"/>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sp3d/>
            </c:spPr>
            <c:extLst>
              <c:ext xmlns:c16="http://schemas.microsoft.com/office/drawing/2014/chart" uri="{C3380CC4-5D6E-409C-BE32-E72D297353CC}">
                <c16:uniqueId val="{00000007-517C-4CE6-A5BD-8D6CCA6AF35F}"/>
              </c:ext>
            </c:extLst>
          </c:dPt>
          <c:dLbls>
            <c:dLbl>
              <c:idx val="0"/>
              <c:layout>
                <c:manualLayout>
                  <c:x val="5.3391586459222096E-2"/>
                  <c:y val="-6.3028559679041335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7C-4CE6-A5BD-8D6CCA6AF35F}"/>
                </c:ext>
              </c:extLst>
            </c:dLbl>
            <c:dLbl>
              <c:idx val="1"/>
              <c:layout>
                <c:manualLayout>
                  <c:x val="-8.6970672907143082E-2"/>
                  <c:y val="-0.1319796544655683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17C-4CE6-A5BD-8D6CCA6AF35F}"/>
                </c:ext>
              </c:extLst>
            </c:dLbl>
            <c:dLbl>
              <c:idx val="2"/>
              <c:layout>
                <c:manualLayout>
                  <c:x val="-0.16096205174828992"/>
                  <c:y val="6.408471411197763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17C-4CE6-A5BD-8D6CCA6AF3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Hoja1!$A$2:$A$5</c:f>
              <c:strCache>
                <c:ptCount val="3"/>
                <c:pt idx="0">
                  <c:v>Denuncias por Hostigamiento</c:v>
                </c:pt>
                <c:pt idx="1">
                  <c:v>Denuncias por Acoso Laboral</c:v>
                </c:pt>
                <c:pt idx="2">
                  <c:v>Denuncias Omisas</c:v>
                </c:pt>
              </c:strCache>
            </c:strRef>
          </c:cat>
          <c:val>
            <c:numRef>
              <c:f>Hoja1!$B$2:$B$5</c:f>
              <c:numCache>
                <c:formatCode>General</c:formatCode>
                <c:ptCount val="4"/>
                <c:pt idx="0">
                  <c:v>10</c:v>
                </c:pt>
                <c:pt idx="1">
                  <c:v>14</c:v>
                </c:pt>
                <c:pt idx="2">
                  <c:v>5</c:v>
                </c:pt>
              </c:numCache>
            </c:numRef>
          </c:val>
          <c:extLst>
            <c:ext xmlns:c16="http://schemas.microsoft.com/office/drawing/2014/chart" uri="{C3380CC4-5D6E-409C-BE32-E72D297353CC}">
              <c16:uniqueId val="{00000000-E54E-45AB-8E79-7952F5880CF4}"/>
            </c:ext>
          </c:extLst>
        </c:ser>
        <c:dLbls>
          <c:showLegendKey val="0"/>
          <c:showVal val="0"/>
          <c:showCatName val="0"/>
          <c:showSerName val="0"/>
          <c:showPercent val="1"/>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75000"/>
                    <a:lumOff val="25000"/>
                  </a:schemeClr>
                </a:solidFill>
                <a:latin typeface="+mn-lt"/>
                <a:ea typeface="+mn-ea"/>
                <a:cs typeface="+mn-cs"/>
              </a:defRPr>
            </a:pPr>
            <a:r>
              <a:rPr lang="es-MX">
                <a:solidFill>
                  <a:schemeClr val="tx1">
                    <a:lumMod val="75000"/>
                    <a:lumOff val="25000"/>
                  </a:schemeClr>
                </a:solidFill>
              </a:rPr>
              <a:t>Medios</a:t>
            </a:r>
            <a:r>
              <a:rPr lang="es-MX" baseline="0">
                <a:solidFill>
                  <a:schemeClr val="tx1">
                    <a:lumMod val="75000"/>
                    <a:lumOff val="25000"/>
                  </a:schemeClr>
                </a:solidFill>
              </a:rPr>
              <a:t> utilizados</a:t>
            </a:r>
            <a:endParaRPr lang="es-MX">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75000"/>
                  <a:lumOff val="25000"/>
                </a:schemeClr>
              </a:solidFill>
              <a:latin typeface="+mn-lt"/>
              <a:ea typeface="+mn-ea"/>
              <a:cs typeface="+mn-cs"/>
            </a:defRPr>
          </a:pPr>
          <a:endParaRPr lang="es-MX"/>
        </a:p>
      </c:txPr>
    </c:title>
    <c:autoTitleDeleted val="0"/>
    <c:plotArea>
      <c:layout>
        <c:manualLayout>
          <c:layoutTarget val="inner"/>
          <c:xMode val="edge"/>
          <c:yMode val="edge"/>
          <c:x val="6.1910723932354118E-2"/>
          <c:y val="8.9789288558604755E-2"/>
          <c:w val="0.92246461918971656"/>
          <c:h val="0.76748654235442038"/>
        </c:manualLayout>
      </c:layout>
      <c:barChart>
        <c:barDir val="col"/>
        <c:grouping val="clustered"/>
        <c:varyColors val="0"/>
        <c:ser>
          <c:idx val="0"/>
          <c:order val="0"/>
          <c:tx>
            <c:strRef>
              <c:f>Hoja1!$B$1</c:f>
              <c:strCache>
                <c:ptCount val="1"/>
                <c:pt idx="0">
                  <c:v>Por medio de Denunciaapp</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1"/>
                <c:pt idx="0">
                  <c:v>Categoría 1</c:v>
                </c:pt>
              </c:strCache>
              <c:extLst/>
            </c:strRef>
          </c:cat>
          <c:val>
            <c:numRef>
              <c:f>Hoja1!$B$2:$B$5</c:f>
              <c:numCache>
                <c:formatCode>General</c:formatCode>
                <c:ptCount val="1"/>
                <c:pt idx="0">
                  <c:v>70</c:v>
                </c:pt>
              </c:numCache>
              <c:extLst/>
            </c:numRef>
          </c:val>
          <c:extLst>
            <c:ext xmlns:c16="http://schemas.microsoft.com/office/drawing/2014/chart" uri="{C3380CC4-5D6E-409C-BE32-E72D297353CC}">
              <c16:uniqueId val="{00000000-3135-4098-9F7E-40D018E07FF5}"/>
            </c:ext>
          </c:extLst>
        </c:ser>
        <c:ser>
          <c:idx val="1"/>
          <c:order val="1"/>
          <c:tx>
            <c:strRef>
              <c:f>Hoja1!$C$1</c:f>
              <c:strCache>
                <c:ptCount val="1"/>
                <c:pt idx="0">
                  <c:v>Por medio del Buzón</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1"/>
                <c:pt idx="0">
                  <c:v>Categoría 1</c:v>
                </c:pt>
              </c:strCache>
              <c:extLst/>
            </c:strRef>
          </c:cat>
          <c:val>
            <c:numRef>
              <c:f>Hoja1!$C$2:$C$5</c:f>
              <c:numCache>
                <c:formatCode>General</c:formatCode>
                <c:ptCount val="1"/>
                <c:pt idx="0">
                  <c:v>40</c:v>
                </c:pt>
              </c:numCache>
              <c:extLst/>
            </c:numRef>
          </c:val>
          <c:extLst>
            <c:ext xmlns:c16="http://schemas.microsoft.com/office/drawing/2014/chart" uri="{C3380CC4-5D6E-409C-BE32-E72D297353CC}">
              <c16:uniqueId val="{00000001-3135-4098-9F7E-40D018E07FF5}"/>
            </c:ext>
          </c:extLst>
        </c:ser>
        <c:dLbls>
          <c:dLblPos val="outEnd"/>
          <c:showLegendKey val="0"/>
          <c:showVal val="1"/>
          <c:showCatName val="0"/>
          <c:showSerName val="0"/>
          <c:showPercent val="0"/>
          <c:showBubbleSize val="0"/>
        </c:dLbls>
        <c:gapWidth val="150"/>
        <c:overlap val="-20"/>
        <c:axId val="539922991"/>
        <c:axId val="539922511"/>
        <c:extLst>
          <c:ext xmlns:c15="http://schemas.microsoft.com/office/drawing/2012/chart" uri="{02D57815-91ED-43cb-92C2-25804820EDAC}">
            <c15:filteredBarSeries>
              <c15:ser>
                <c:idx val="2"/>
                <c:order val="2"/>
                <c:tx>
                  <c:strRef>
                    <c:extLst>
                      <c:ext uri="{02D57815-91ED-43cb-92C2-25804820EDAC}">
                        <c15:formulaRef>
                          <c15:sqref>Hoja1!$D$1</c15:sqref>
                        </c15:formulaRef>
                      </c:ext>
                    </c:extLst>
                    <c:strCache>
                      <c:ptCount val="1"/>
                      <c:pt idx="0">
                        <c:v>Columna1</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Hoja1!$A$2:$A$5</c15:sqref>
                        </c15:formulaRef>
                      </c:ext>
                    </c:extLst>
                    <c:strCache>
                      <c:ptCount val="1"/>
                      <c:pt idx="0">
                        <c:v>Categoría 1</c:v>
                      </c:pt>
                    </c:strCache>
                  </c:strRef>
                </c:cat>
                <c:val>
                  <c:numRef>
                    <c:extLst>
                      <c:ext uri="{02D57815-91ED-43cb-92C2-25804820EDAC}">
                        <c15:formulaRef>
                          <c15:sqref>Hoja1!$D$2:$D$5</c15:sqref>
                        </c15:formulaRef>
                      </c:ext>
                    </c:extLst>
                    <c:numCache>
                      <c:formatCode>General</c:formatCode>
                      <c:ptCount val="1"/>
                    </c:numCache>
                  </c:numRef>
                </c:val>
                <c:extLst>
                  <c:ext xmlns:c16="http://schemas.microsoft.com/office/drawing/2014/chart" uri="{C3380CC4-5D6E-409C-BE32-E72D297353CC}">
                    <c16:uniqueId val="{00000002-3135-4098-9F7E-40D018E07FF5}"/>
                  </c:ext>
                </c:extLst>
              </c15:ser>
            </c15:filteredBarSeries>
          </c:ext>
        </c:extLst>
      </c:barChart>
      <c:catAx>
        <c:axId val="53992299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9922511"/>
        <c:crosses val="autoZero"/>
        <c:auto val="1"/>
        <c:lblAlgn val="ctr"/>
        <c:lblOffset val="100"/>
        <c:noMultiLvlLbl val="0"/>
      </c:catAx>
      <c:valAx>
        <c:axId val="539922511"/>
        <c:scaling>
          <c:orientation val="minMax"/>
        </c:scaling>
        <c:delete val="1"/>
        <c:axPos val="l"/>
        <c:numFmt formatCode="General" sourceLinked="1"/>
        <c:majorTickMark val="none"/>
        <c:minorTickMark val="none"/>
        <c:tickLblPos val="nextTo"/>
        <c:crossAx val="539922991"/>
        <c:crosses val="autoZero"/>
        <c:crossBetween val="between"/>
      </c:valAx>
      <c:spPr>
        <a:noFill/>
        <a:ln>
          <a:noFill/>
        </a:ln>
        <a:effectLst>
          <a:softEdge rad="0"/>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softEdge rad="0"/>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34513-1AED-4DE5-8A03-D439E09035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F0D7D9-175B-4E5A-B34E-BEC705CA2CCE}">
      <dgm:prSet/>
      <dgm:spPr/>
      <dgm:t>
        <a:bodyPr/>
        <a:lstStyle/>
        <a:p>
          <a:r>
            <a:rPr lang="es-ES" b="1"/>
            <a:t>Orden del Día</a:t>
          </a:r>
          <a:endParaRPr lang="en-US"/>
        </a:p>
      </dgm:t>
    </dgm:pt>
    <dgm:pt modelId="{3C7D19FC-9A43-416C-947B-2177BDB83857}" type="parTrans" cxnId="{3B565CA4-3FF0-4E3F-BA98-769825AE4A8A}">
      <dgm:prSet/>
      <dgm:spPr/>
      <dgm:t>
        <a:bodyPr/>
        <a:lstStyle/>
        <a:p>
          <a:endParaRPr lang="en-US"/>
        </a:p>
      </dgm:t>
    </dgm:pt>
    <dgm:pt modelId="{06BE2E00-9F1B-438D-AF87-AB8472A51249}" type="sibTrans" cxnId="{3B565CA4-3FF0-4E3F-BA98-769825AE4A8A}">
      <dgm:prSet/>
      <dgm:spPr/>
      <dgm:t>
        <a:bodyPr/>
        <a:lstStyle/>
        <a:p>
          <a:endParaRPr lang="en-US"/>
        </a:p>
      </dgm:t>
    </dgm:pt>
    <dgm:pt modelId="{8BC33B82-4B40-4CA4-8236-C59879280D1D}">
      <dgm:prSet/>
      <dgm:spPr/>
      <dgm:t>
        <a:bodyPr/>
        <a:lstStyle/>
        <a:p>
          <a:r>
            <a:rPr lang="es-ES">
              <a:solidFill>
                <a:schemeClr val="tx1">
                  <a:lumMod val="75000"/>
                  <a:lumOff val="25000"/>
                </a:schemeClr>
              </a:solidFill>
            </a:rPr>
            <a:t>Verificación y Declaración de Quórum Legal</a:t>
          </a:r>
          <a:endParaRPr lang="en-US">
            <a:solidFill>
              <a:schemeClr val="tx1">
                <a:lumMod val="75000"/>
                <a:lumOff val="25000"/>
              </a:schemeClr>
            </a:solidFill>
          </a:endParaRPr>
        </a:p>
      </dgm:t>
    </dgm:pt>
    <dgm:pt modelId="{EDDA4338-84F9-4869-8E8B-5943258E4E5A}" type="parTrans" cxnId="{96200A2F-0F45-4427-B960-94D7DA88FCE5}">
      <dgm:prSet/>
      <dgm:spPr/>
      <dgm:t>
        <a:bodyPr/>
        <a:lstStyle/>
        <a:p>
          <a:endParaRPr lang="en-US"/>
        </a:p>
      </dgm:t>
    </dgm:pt>
    <dgm:pt modelId="{41886A0D-907C-484E-9655-AD99E759C691}" type="sibTrans" cxnId="{96200A2F-0F45-4427-B960-94D7DA88FCE5}">
      <dgm:prSet/>
      <dgm:spPr/>
      <dgm:t>
        <a:bodyPr/>
        <a:lstStyle/>
        <a:p>
          <a:endParaRPr lang="en-US"/>
        </a:p>
      </dgm:t>
    </dgm:pt>
    <dgm:pt modelId="{4C99CDD3-676D-43FD-ACEF-9817ACB1E675}">
      <dgm:prSet/>
      <dgm:spPr/>
      <dgm:t>
        <a:bodyPr/>
        <a:lstStyle/>
        <a:p>
          <a:r>
            <a:rPr lang="es-ES">
              <a:solidFill>
                <a:schemeClr val="tx1">
                  <a:lumMod val="75000"/>
                  <a:lumOff val="25000"/>
                </a:schemeClr>
              </a:solidFill>
            </a:rPr>
            <a:t>Lectura y Aprobación de la Orden del Día</a:t>
          </a:r>
          <a:endParaRPr lang="en-US">
            <a:solidFill>
              <a:schemeClr val="tx1">
                <a:lumMod val="75000"/>
                <a:lumOff val="25000"/>
              </a:schemeClr>
            </a:solidFill>
          </a:endParaRPr>
        </a:p>
      </dgm:t>
    </dgm:pt>
    <dgm:pt modelId="{C26014FE-9EE6-4E42-BCED-FD0B2C8F400D}" type="parTrans" cxnId="{ACEA43F5-4E7D-4AE2-8359-DDEDF15F8C9D}">
      <dgm:prSet/>
      <dgm:spPr/>
      <dgm:t>
        <a:bodyPr/>
        <a:lstStyle/>
        <a:p>
          <a:endParaRPr lang="en-US"/>
        </a:p>
      </dgm:t>
    </dgm:pt>
    <dgm:pt modelId="{7AEFDBA0-BB5A-48F7-83F9-83D09B74B14B}" type="sibTrans" cxnId="{ACEA43F5-4E7D-4AE2-8359-DDEDF15F8C9D}">
      <dgm:prSet/>
      <dgm:spPr/>
      <dgm:t>
        <a:bodyPr/>
        <a:lstStyle/>
        <a:p>
          <a:endParaRPr lang="en-US"/>
        </a:p>
      </dgm:t>
    </dgm:pt>
    <dgm:pt modelId="{0D741AFB-4B92-45A1-A221-21F1A58641F6}">
      <dgm:prSet/>
      <dgm:spPr/>
      <dgm:t>
        <a:bodyPr/>
        <a:lstStyle/>
        <a:p>
          <a:r>
            <a:rPr lang="es-ES">
              <a:solidFill>
                <a:schemeClr val="tx1">
                  <a:lumMod val="75000"/>
                  <a:lumOff val="25000"/>
                </a:schemeClr>
              </a:solidFill>
            </a:rPr>
            <a:t>Presentación de Integrantes y Modificaciones al COCODI</a:t>
          </a:r>
          <a:endParaRPr lang="en-US">
            <a:solidFill>
              <a:schemeClr val="tx1">
                <a:lumMod val="75000"/>
                <a:lumOff val="25000"/>
              </a:schemeClr>
            </a:solidFill>
          </a:endParaRPr>
        </a:p>
      </dgm:t>
    </dgm:pt>
    <dgm:pt modelId="{70A9FB8A-FDB6-4141-A24A-92170FFFDA07}" type="parTrans" cxnId="{134950C3-7760-4BAF-B709-522728942820}">
      <dgm:prSet/>
      <dgm:spPr/>
      <dgm:t>
        <a:bodyPr/>
        <a:lstStyle/>
        <a:p>
          <a:endParaRPr lang="en-US"/>
        </a:p>
      </dgm:t>
    </dgm:pt>
    <dgm:pt modelId="{9357BEF4-57CF-40EF-9677-BD12CD234DEA}" type="sibTrans" cxnId="{134950C3-7760-4BAF-B709-522728942820}">
      <dgm:prSet/>
      <dgm:spPr/>
      <dgm:t>
        <a:bodyPr/>
        <a:lstStyle/>
        <a:p>
          <a:endParaRPr lang="en-US"/>
        </a:p>
      </dgm:t>
    </dgm:pt>
    <dgm:pt modelId="{EF1924C7-7E99-4A4A-A50E-E9D8A4953689}">
      <dgm:prSet/>
      <dgm:spPr/>
      <dgm:t>
        <a:bodyPr/>
        <a:lstStyle/>
        <a:p>
          <a:r>
            <a:rPr lang="es-ES">
              <a:solidFill>
                <a:schemeClr val="tx1">
                  <a:lumMod val="75000"/>
                  <a:lumOff val="25000"/>
                </a:schemeClr>
              </a:solidFill>
            </a:rPr>
            <a:t>Ratificación del Acta de la Sesión Anterior</a:t>
          </a:r>
          <a:endParaRPr lang="en-US">
            <a:solidFill>
              <a:schemeClr val="tx1">
                <a:lumMod val="75000"/>
                <a:lumOff val="25000"/>
              </a:schemeClr>
            </a:solidFill>
          </a:endParaRPr>
        </a:p>
      </dgm:t>
    </dgm:pt>
    <dgm:pt modelId="{00EBE783-A396-4D15-864E-5ECD652D3198}" type="parTrans" cxnId="{5F7D9789-78BB-45CF-9859-0E9E2E323361}">
      <dgm:prSet/>
      <dgm:spPr/>
      <dgm:t>
        <a:bodyPr/>
        <a:lstStyle/>
        <a:p>
          <a:endParaRPr lang="en-US"/>
        </a:p>
      </dgm:t>
    </dgm:pt>
    <dgm:pt modelId="{F03A2D2A-2BEB-4964-A00B-8A61947BA8F7}" type="sibTrans" cxnId="{5F7D9789-78BB-45CF-9859-0E9E2E323361}">
      <dgm:prSet/>
      <dgm:spPr/>
      <dgm:t>
        <a:bodyPr/>
        <a:lstStyle/>
        <a:p>
          <a:endParaRPr lang="en-US"/>
        </a:p>
      </dgm:t>
    </dgm:pt>
    <dgm:pt modelId="{53B3C0D2-1926-4C22-8F87-15A71B1DF9F8}">
      <dgm:prSet/>
      <dgm:spPr/>
      <dgm:t>
        <a:bodyPr/>
        <a:lstStyle/>
        <a:p>
          <a:r>
            <a:rPr lang="es-ES">
              <a:solidFill>
                <a:schemeClr val="tx1">
                  <a:lumMod val="75000"/>
                  <a:lumOff val="25000"/>
                </a:schemeClr>
              </a:solidFill>
            </a:rPr>
            <a:t>Seguimiento de Acuerdos</a:t>
          </a:r>
          <a:endParaRPr lang="en-US">
            <a:solidFill>
              <a:schemeClr val="tx1">
                <a:lumMod val="75000"/>
                <a:lumOff val="25000"/>
              </a:schemeClr>
            </a:solidFill>
          </a:endParaRPr>
        </a:p>
      </dgm:t>
    </dgm:pt>
    <dgm:pt modelId="{49AB703E-29F4-4B98-BE6A-7F2DA28ACC28}" type="parTrans" cxnId="{DC19F0BB-9AF7-47CA-84D7-C366B6FE9096}">
      <dgm:prSet/>
      <dgm:spPr/>
      <dgm:t>
        <a:bodyPr/>
        <a:lstStyle/>
        <a:p>
          <a:endParaRPr lang="en-US"/>
        </a:p>
      </dgm:t>
    </dgm:pt>
    <dgm:pt modelId="{F00F9F85-C96A-47DF-BB97-170B5EB2448D}" type="sibTrans" cxnId="{DC19F0BB-9AF7-47CA-84D7-C366B6FE9096}">
      <dgm:prSet/>
      <dgm:spPr/>
      <dgm:t>
        <a:bodyPr/>
        <a:lstStyle/>
        <a:p>
          <a:endParaRPr lang="en-US"/>
        </a:p>
      </dgm:t>
    </dgm:pt>
    <dgm:pt modelId="{40893F19-DCD9-4519-9D22-1560A24A0565}">
      <dgm:prSet/>
      <dgm:spPr/>
      <dgm:t>
        <a:bodyPr/>
        <a:lstStyle/>
        <a:p>
          <a:r>
            <a:rPr lang="es-ES">
              <a:solidFill>
                <a:schemeClr val="tx1">
                  <a:lumMod val="75000"/>
                  <a:lumOff val="25000"/>
                </a:schemeClr>
              </a:solidFill>
            </a:rPr>
            <a:t>Desahogo de Temas</a:t>
          </a:r>
          <a:endParaRPr lang="en-US">
            <a:solidFill>
              <a:schemeClr val="tx1">
                <a:lumMod val="75000"/>
                <a:lumOff val="25000"/>
              </a:schemeClr>
            </a:solidFill>
          </a:endParaRPr>
        </a:p>
      </dgm:t>
    </dgm:pt>
    <dgm:pt modelId="{02FADE57-15D4-4BF4-9BE5-0EC022F61D9C}" type="parTrans" cxnId="{4D5C5FE2-E41D-4A74-8CC6-6D62C2A420A6}">
      <dgm:prSet/>
      <dgm:spPr/>
      <dgm:t>
        <a:bodyPr/>
        <a:lstStyle/>
        <a:p>
          <a:endParaRPr lang="en-US"/>
        </a:p>
      </dgm:t>
    </dgm:pt>
    <dgm:pt modelId="{53324B2D-4A90-4757-A1CA-B5AC077404C4}" type="sibTrans" cxnId="{4D5C5FE2-E41D-4A74-8CC6-6D62C2A420A6}">
      <dgm:prSet/>
      <dgm:spPr/>
      <dgm:t>
        <a:bodyPr/>
        <a:lstStyle/>
        <a:p>
          <a:endParaRPr lang="en-US"/>
        </a:p>
      </dgm:t>
    </dgm:pt>
    <dgm:pt modelId="{3F72F4D8-4701-4F04-B6BC-A43C57E4D0D9}">
      <dgm:prSet/>
      <dgm:spPr/>
      <dgm:t>
        <a:bodyPr/>
        <a:lstStyle/>
        <a:p>
          <a:r>
            <a:rPr lang="es-ES">
              <a:solidFill>
                <a:schemeClr val="tx1">
                  <a:lumMod val="75000"/>
                  <a:lumOff val="25000"/>
                </a:schemeClr>
              </a:solidFill>
            </a:rPr>
            <a:t>Asuntos Generales</a:t>
          </a:r>
          <a:endParaRPr lang="en-US">
            <a:solidFill>
              <a:schemeClr val="tx1">
                <a:lumMod val="75000"/>
                <a:lumOff val="25000"/>
              </a:schemeClr>
            </a:solidFill>
          </a:endParaRPr>
        </a:p>
      </dgm:t>
    </dgm:pt>
    <dgm:pt modelId="{30CEFE51-AECF-4EAA-B8FD-6757C279C69F}" type="parTrans" cxnId="{FE20F63C-30F5-4C1F-A58E-C5C4BD8E000B}">
      <dgm:prSet/>
      <dgm:spPr/>
      <dgm:t>
        <a:bodyPr/>
        <a:lstStyle/>
        <a:p>
          <a:endParaRPr lang="en-US"/>
        </a:p>
      </dgm:t>
    </dgm:pt>
    <dgm:pt modelId="{469139B9-01A0-4730-9B4C-81FE56E799B7}" type="sibTrans" cxnId="{FE20F63C-30F5-4C1F-A58E-C5C4BD8E000B}">
      <dgm:prSet/>
      <dgm:spPr/>
      <dgm:t>
        <a:bodyPr/>
        <a:lstStyle/>
        <a:p>
          <a:endParaRPr lang="en-US"/>
        </a:p>
      </dgm:t>
    </dgm:pt>
    <dgm:pt modelId="{5CE97D40-5C0B-408C-8C7B-0159B629FDF2}">
      <dgm:prSet/>
      <dgm:spPr/>
      <dgm:t>
        <a:bodyPr/>
        <a:lstStyle/>
        <a:p>
          <a:r>
            <a:rPr lang="es-ES">
              <a:solidFill>
                <a:schemeClr val="tx1">
                  <a:lumMod val="75000"/>
                  <a:lumOff val="25000"/>
                </a:schemeClr>
              </a:solidFill>
            </a:rPr>
            <a:t>Revisión y Ratificación de los Acuerdos Adoptados en la Reunión</a:t>
          </a:r>
          <a:endParaRPr lang="en-US">
            <a:solidFill>
              <a:schemeClr val="tx1">
                <a:lumMod val="75000"/>
                <a:lumOff val="25000"/>
              </a:schemeClr>
            </a:solidFill>
          </a:endParaRPr>
        </a:p>
      </dgm:t>
    </dgm:pt>
    <dgm:pt modelId="{0EC7E1A9-D685-4032-BAA4-AAA7E946F580}" type="parTrans" cxnId="{36269DB3-4A6D-4789-A99A-9D8BC51B0D24}">
      <dgm:prSet/>
      <dgm:spPr/>
      <dgm:t>
        <a:bodyPr/>
        <a:lstStyle/>
        <a:p>
          <a:endParaRPr lang="en-US"/>
        </a:p>
      </dgm:t>
    </dgm:pt>
    <dgm:pt modelId="{BD8B6BA2-F74D-4800-9E7D-4F096F99FD03}" type="sibTrans" cxnId="{36269DB3-4A6D-4789-A99A-9D8BC51B0D24}">
      <dgm:prSet/>
      <dgm:spPr/>
      <dgm:t>
        <a:bodyPr/>
        <a:lstStyle/>
        <a:p>
          <a:endParaRPr lang="en-US"/>
        </a:p>
      </dgm:t>
    </dgm:pt>
    <dgm:pt modelId="{8C70124C-3459-47CE-9464-7D8B6C4F10D0}">
      <dgm:prSet/>
      <dgm:spPr/>
      <dgm:t>
        <a:bodyPr/>
        <a:lstStyle/>
        <a:p>
          <a:r>
            <a:rPr lang="es-ES">
              <a:solidFill>
                <a:schemeClr val="tx1">
                  <a:lumMod val="75000"/>
                  <a:lumOff val="25000"/>
                </a:schemeClr>
              </a:solidFill>
            </a:rPr>
            <a:t>Clausura</a:t>
          </a:r>
          <a:endParaRPr lang="en-US">
            <a:solidFill>
              <a:schemeClr val="tx1">
                <a:lumMod val="75000"/>
                <a:lumOff val="25000"/>
              </a:schemeClr>
            </a:solidFill>
          </a:endParaRPr>
        </a:p>
      </dgm:t>
    </dgm:pt>
    <dgm:pt modelId="{77F86552-2F39-4040-8FA2-295C2C0913D5}" type="parTrans" cxnId="{8CE320B7-2440-4323-9BAB-0B7E2D168A96}">
      <dgm:prSet/>
      <dgm:spPr/>
      <dgm:t>
        <a:bodyPr/>
        <a:lstStyle/>
        <a:p>
          <a:endParaRPr lang="en-US"/>
        </a:p>
      </dgm:t>
    </dgm:pt>
    <dgm:pt modelId="{34B86000-0004-43D2-AF31-B51E7AD7EA85}" type="sibTrans" cxnId="{8CE320B7-2440-4323-9BAB-0B7E2D168A96}">
      <dgm:prSet/>
      <dgm:spPr/>
      <dgm:t>
        <a:bodyPr/>
        <a:lstStyle/>
        <a:p>
          <a:endParaRPr lang="en-US"/>
        </a:p>
      </dgm:t>
    </dgm:pt>
    <dgm:pt modelId="{5818CC93-895A-468B-91D0-4BA3B5CCF1BA}">
      <dgm:prSet/>
      <dgm:spPr/>
      <dgm:t>
        <a:bodyPr/>
        <a:lstStyle/>
        <a:p>
          <a:r>
            <a:rPr lang="es-ES">
              <a:solidFill>
                <a:schemeClr val="tx1">
                  <a:lumMod val="75000"/>
                  <a:lumOff val="25000"/>
                </a:schemeClr>
              </a:solidFill>
            </a:rPr>
            <a:t>Aprobación de Calendario Próximas Sesiones</a:t>
          </a:r>
          <a:endParaRPr lang="en-US">
            <a:solidFill>
              <a:schemeClr val="tx1">
                <a:lumMod val="75000"/>
                <a:lumOff val="25000"/>
              </a:schemeClr>
            </a:solidFill>
          </a:endParaRPr>
        </a:p>
      </dgm:t>
    </dgm:pt>
    <dgm:pt modelId="{93DA48DB-DB0D-4A6C-B207-10A2F4F086F6}" type="sibTrans" cxnId="{47D97F43-B1A0-4B14-ACD2-034CAE841735}">
      <dgm:prSet/>
      <dgm:spPr/>
      <dgm:t>
        <a:bodyPr/>
        <a:lstStyle/>
        <a:p>
          <a:endParaRPr lang="en-US"/>
        </a:p>
      </dgm:t>
    </dgm:pt>
    <dgm:pt modelId="{ADD7E9CC-CE50-4DB7-AB9B-3953FA2BBC88}" type="parTrans" cxnId="{47D97F43-B1A0-4B14-ACD2-034CAE841735}">
      <dgm:prSet/>
      <dgm:spPr/>
      <dgm:t>
        <a:bodyPr/>
        <a:lstStyle/>
        <a:p>
          <a:endParaRPr lang="en-US"/>
        </a:p>
      </dgm:t>
    </dgm:pt>
    <dgm:pt modelId="{E3D526B8-F72D-4522-9B63-CE88C033A765}" type="pres">
      <dgm:prSet presAssocID="{DD234513-1AED-4DE5-8A03-D439E090357E}" presName="linear" presStyleCnt="0">
        <dgm:presLayoutVars>
          <dgm:animLvl val="lvl"/>
          <dgm:resizeHandles val="exact"/>
        </dgm:presLayoutVars>
      </dgm:prSet>
      <dgm:spPr/>
    </dgm:pt>
    <dgm:pt modelId="{A9C26798-9690-4E02-9D4C-1BE2C104BA79}" type="pres">
      <dgm:prSet presAssocID="{53F0D7D9-175B-4E5A-B34E-BEC705CA2CCE}" presName="parentText" presStyleLbl="node1" presStyleIdx="0" presStyleCnt="1">
        <dgm:presLayoutVars>
          <dgm:chMax val="0"/>
          <dgm:bulletEnabled val="1"/>
        </dgm:presLayoutVars>
      </dgm:prSet>
      <dgm:spPr/>
    </dgm:pt>
    <dgm:pt modelId="{218C3F50-12A8-4B24-88CD-0D059084D764}" type="pres">
      <dgm:prSet presAssocID="{53F0D7D9-175B-4E5A-B34E-BEC705CA2CCE}" presName="childText" presStyleLbl="revTx" presStyleIdx="0" presStyleCnt="1">
        <dgm:presLayoutVars>
          <dgm:bulletEnabled val="1"/>
        </dgm:presLayoutVars>
      </dgm:prSet>
      <dgm:spPr/>
    </dgm:pt>
  </dgm:ptLst>
  <dgm:cxnLst>
    <dgm:cxn modelId="{00DDC015-3C89-4D64-960B-B2FB7F21E095}" type="presOf" srcId="{8C70124C-3459-47CE-9464-7D8B6C4F10D0}" destId="{218C3F50-12A8-4B24-88CD-0D059084D764}" srcOrd="0" destOrd="9" presId="urn:microsoft.com/office/officeart/2005/8/layout/vList2"/>
    <dgm:cxn modelId="{C8DA6428-0AB4-45DE-901D-4547411F36C1}" type="presOf" srcId="{53F0D7D9-175B-4E5A-B34E-BEC705CA2CCE}" destId="{A9C26798-9690-4E02-9D4C-1BE2C104BA79}" srcOrd="0" destOrd="0" presId="urn:microsoft.com/office/officeart/2005/8/layout/vList2"/>
    <dgm:cxn modelId="{96200A2F-0F45-4427-B960-94D7DA88FCE5}" srcId="{53F0D7D9-175B-4E5A-B34E-BEC705CA2CCE}" destId="{8BC33B82-4B40-4CA4-8236-C59879280D1D}" srcOrd="0" destOrd="0" parTransId="{EDDA4338-84F9-4869-8E8B-5943258E4E5A}" sibTransId="{41886A0D-907C-484E-9655-AD99E759C691}"/>
    <dgm:cxn modelId="{16112835-9AE6-44FD-8EB7-A0BBC245FF48}" type="presOf" srcId="{53B3C0D2-1926-4C22-8F87-15A71B1DF9F8}" destId="{218C3F50-12A8-4B24-88CD-0D059084D764}" srcOrd="0" destOrd="4" presId="urn:microsoft.com/office/officeart/2005/8/layout/vList2"/>
    <dgm:cxn modelId="{642AC739-B1AF-4DAA-8B49-24302758D1FB}" type="presOf" srcId="{EF1924C7-7E99-4A4A-A50E-E9D8A4953689}" destId="{218C3F50-12A8-4B24-88CD-0D059084D764}" srcOrd="0" destOrd="3" presId="urn:microsoft.com/office/officeart/2005/8/layout/vList2"/>
    <dgm:cxn modelId="{FE20F63C-30F5-4C1F-A58E-C5C4BD8E000B}" srcId="{53F0D7D9-175B-4E5A-B34E-BEC705CA2CCE}" destId="{3F72F4D8-4701-4F04-B6BC-A43C57E4D0D9}" srcOrd="6" destOrd="0" parTransId="{30CEFE51-AECF-4EAA-B8FD-6757C279C69F}" sibTransId="{469139B9-01A0-4730-9B4C-81FE56E799B7}"/>
    <dgm:cxn modelId="{47D97F43-B1A0-4B14-ACD2-034CAE841735}" srcId="{53F0D7D9-175B-4E5A-B34E-BEC705CA2CCE}" destId="{5818CC93-895A-468B-91D0-4BA3B5CCF1BA}" srcOrd="7" destOrd="0" parTransId="{ADD7E9CC-CE50-4DB7-AB9B-3953FA2BBC88}" sibTransId="{93DA48DB-DB0D-4A6C-B207-10A2F4F086F6}"/>
    <dgm:cxn modelId="{A269F077-32D2-4F6C-92A8-54BA4ABD9DF9}" type="presOf" srcId="{8BC33B82-4B40-4CA4-8236-C59879280D1D}" destId="{218C3F50-12A8-4B24-88CD-0D059084D764}" srcOrd="0" destOrd="0" presId="urn:microsoft.com/office/officeart/2005/8/layout/vList2"/>
    <dgm:cxn modelId="{B2687D82-F22D-4960-BE3A-7C6C18D609ED}" type="presOf" srcId="{0D741AFB-4B92-45A1-A221-21F1A58641F6}" destId="{218C3F50-12A8-4B24-88CD-0D059084D764}" srcOrd="0" destOrd="2" presId="urn:microsoft.com/office/officeart/2005/8/layout/vList2"/>
    <dgm:cxn modelId="{5F7D9789-78BB-45CF-9859-0E9E2E323361}" srcId="{53F0D7D9-175B-4E5A-B34E-BEC705CA2CCE}" destId="{EF1924C7-7E99-4A4A-A50E-E9D8A4953689}" srcOrd="3" destOrd="0" parTransId="{00EBE783-A396-4D15-864E-5ECD652D3198}" sibTransId="{F03A2D2A-2BEB-4964-A00B-8A61947BA8F7}"/>
    <dgm:cxn modelId="{C5842C93-CE06-4CE2-BECE-60BC74F677DC}" type="presOf" srcId="{DD234513-1AED-4DE5-8A03-D439E090357E}" destId="{E3D526B8-F72D-4522-9B63-CE88C033A765}" srcOrd="0" destOrd="0" presId="urn:microsoft.com/office/officeart/2005/8/layout/vList2"/>
    <dgm:cxn modelId="{91B9B49B-E0C4-4833-AB89-459EEDB6A26A}" type="presOf" srcId="{3F72F4D8-4701-4F04-B6BC-A43C57E4D0D9}" destId="{218C3F50-12A8-4B24-88CD-0D059084D764}" srcOrd="0" destOrd="6" presId="urn:microsoft.com/office/officeart/2005/8/layout/vList2"/>
    <dgm:cxn modelId="{CB41129F-8893-45FB-9278-6E57BAFF16CE}" type="presOf" srcId="{5818CC93-895A-468B-91D0-4BA3B5CCF1BA}" destId="{218C3F50-12A8-4B24-88CD-0D059084D764}" srcOrd="0" destOrd="7" presId="urn:microsoft.com/office/officeart/2005/8/layout/vList2"/>
    <dgm:cxn modelId="{3B565CA4-3FF0-4E3F-BA98-769825AE4A8A}" srcId="{DD234513-1AED-4DE5-8A03-D439E090357E}" destId="{53F0D7D9-175B-4E5A-B34E-BEC705CA2CCE}" srcOrd="0" destOrd="0" parTransId="{3C7D19FC-9A43-416C-947B-2177BDB83857}" sibTransId="{06BE2E00-9F1B-438D-AF87-AB8472A51249}"/>
    <dgm:cxn modelId="{A3A664A4-2CFE-4645-963A-A13A9D0324E8}" type="presOf" srcId="{4C99CDD3-676D-43FD-ACEF-9817ACB1E675}" destId="{218C3F50-12A8-4B24-88CD-0D059084D764}" srcOrd="0" destOrd="1" presId="urn:microsoft.com/office/officeart/2005/8/layout/vList2"/>
    <dgm:cxn modelId="{36269DB3-4A6D-4789-A99A-9D8BC51B0D24}" srcId="{53F0D7D9-175B-4E5A-B34E-BEC705CA2CCE}" destId="{5CE97D40-5C0B-408C-8C7B-0159B629FDF2}" srcOrd="8" destOrd="0" parTransId="{0EC7E1A9-D685-4032-BAA4-AAA7E946F580}" sibTransId="{BD8B6BA2-F74D-4800-9E7D-4F096F99FD03}"/>
    <dgm:cxn modelId="{8CE320B7-2440-4323-9BAB-0B7E2D168A96}" srcId="{53F0D7D9-175B-4E5A-B34E-BEC705CA2CCE}" destId="{8C70124C-3459-47CE-9464-7D8B6C4F10D0}" srcOrd="9" destOrd="0" parTransId="{77F86552-2F39-4040-8FA2-295C2C0913D5}" sibTransId="{34B86000-0004-43D2-AF31-B51E7AD7EA85}"/>
    <dgm:cxn modelId="{DC19F0BB-9AF7-47CA-84D7-C366B6FE9096}" srcId="{53F0D7D9-175B-4E5A-B34E-BEC705CA2CCE}" destId="{53B3C0D2-1926-4C22-8F87-15A71B1DF9F8}" srcOrd="4" destOrd="0" parTransId="{49AB703E-29F4-4B98-BE6A-7F2DA28ACC28}" sibTransId="{F00F9F85-C96A-47DF-BB97-170B5EB2448D}"/>
    <dgm:cxn modelId="{134950C3-7760-4BAF-B709-522728942820}" srcId="{53F0D7D9-175B-4E5A-B34E-BEC705CA2CCE}" destId="{0D741AFB-4B92-45A1-A221-21F1A58641F6}" srcOrd="2" destOrd="0" parTransId="{70A9FB8A-FDB6-4141-A24A-92170FFFDA07}" sibTransId="{9357BEF4-57CF-40EF-9677-BD12CD234DEA}"/>
    <dgm:cxn modelId="{4D5C5FE2-E41D-4A74-8CC6-6D62C2A420A6}" srcId="{53F0D7D9-175B-4E5A-B34E-BEC705CA2CCE}" destId="{40893F19-DCD9-4519-9D22-1560A24A0565}" srcOrd="5" destOrd="0" parTransId="{02FADE57-15D4-4BF4-9BE5-0EC022F61D9C}" sibTransId="{53324B2D-4A90-4757-A1CA-B5AC077404C4}"/>
    <dgm:cxn modelId="{0AE8E8E8-4678-4D04-A4A9-B54BFB4BC59C}" type="presOf" srcId="{5CE97D40-5C0B-408C-8C7B-0159B629FDF2}" destId="{218C3F50-12A8-4B24-88CD-0D059084D764}" srcOrd="0" destOrd="8" presId="urn:microsoft.com/office/officeart/2005/8/layout/vList2"/>
    <dgm:cxn modelId="{05F8E3EA-6F8A-4DFD-99F0-4A23CDA2B1EA}" type="presOf" srcId="{40893F19-DCD9-4519-9D22-1560A24A0565}" destId="{218C3F50-12A8-4B24-88CD-0D059084D764}" srcOrd="0" destOrd="5" presId="urn:microsoft.com/office/officeart/2005/8/layout/vList2"/>
    <dgm:cxn modelId="{ACEA43F5-4E7D-4AE2-8359-DDEDF15F8C9D}" srcId="{53F0D7D9-175B-4E5A-B34E-BEC705CA2CCE}" destId="{4C99CDD3-676D-43FD-ACEF-9817ACB1E675}" srcOrd="1" destOrd="0" parTransId="{C26014FE-9EE6-4E42-BCED-FD0B2C8F400D}" sibTransId="{7AEFDBA0-BB5A-48F7-83F9-83D09B74B14B}"/>
    <dgm:cxn modelId="{B84CA5AB-6BF9-4082-A5CF-61368A1F9F41}" type="presParOf" srcId="{E3D526B8-F72D-4522-9B63-CE88C033A765}" destId="{A9C26798-9690-4E02-9D4C-1BE2C104BA79}" srcOrd="0" destOrd="0" presId="urn:microsoft.com/office/officeart/2005/8/layout/vList2"/>
    <dgm:cxn modelId="{A1F33AE8-81DA-4275-9BDE-A0044D466138}" type="presParOf" srcId="{E3D526B8-F72D-4522-9B63-CE88C033A765}" destId="{218C3F50-12A8-4B24-88CD-0D059084D76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A8146-3945-4407-8BFF-610B7454B8CA}" type="doc">
      <dgm:prSet loTypeId="urn:microsoft.com/office/officeart/2005/8/layout/bList2" loCatId="list" qsTypeId="urn:microsoft.com/office/officeart/2005/8/quickstyle/simple5" qsCatId="simple" csTypeId="urn:microsoft.com/office/officeart/2005/8/colors/colorful1" csCatId="colorful" phldr="1"/>
      <dgm:spPr/>
    </dgm:pt>
    <dgm:pt modelId="{C8F26F9F-1AA7-4929-9EB4-59E59C55B97A}">
      <dgm:prSet phldrT="[Texto]" custT="1"/>
      <dgm:spPr/>
      <dgm:t>
        <a:bodyPr/>
        <a:lstStyle/>
        <a:p>
          <a:pPr algn="ctr"/>
          <a:r>
            <a:rPr lang="es-MX" sz="1600"/>
            <a:t>Estatus de Proyecto</a:t>
          </a:r>
        </a:p>
      </dgm:t>
    </dgm:pt>
    <dgm:pt modelId="{D91B1D1F-FAA4-4E96-A32F-1C67A3539CAF}" type="parTrans" cxnId="{5268C42F-E00C-4AE5-88FF-797765568E20}">
      <dgm:prSet/>
      <dgm:spPr/>
      <dgm:t>
        <a:bodyPr/>
        <a:lstStyle/>
        <a:p>
          <a:endParaRPr lang="es-MX"/>
        </a:p>
      </dgm:t>
    </dgm:pt>
    <dgm:pt modelId="{AC4821C3-4548-48F2-B08A-3F6D7DF7FBC4}" type="sibTrans" cxnId="{5268C42F-E00C-4AE5-88FF-797765568E20}">
      <dgm:prSet/>
      <dgm:spPr/>
      <dgm:t>
        <a:bodyPr/>
        <a:lstStyle/>
        <a:p>
          <a:endParaRPr lang="es-MX"/>
        </a:p>
      </dgm:t>
    </dgm:pt>
    <dgm:pt modelId="{A62EFEB8-2F19-45B2-A655-3E49267ED6C8}">
      <dgm:prSet phldrT="[Texto]" custT="1"/>
      <dgm:spPr/>
      <dgm:t>
        <a:bodyPr/>
        <a:lstStyle/>
        <a:p>
          <a:pPr algn="ctr"/>
          <a:r>
            <a:rPr lang="es-MX" sz="1600"/>
            <a:t>Tablero de Control</a:t>
          </a:r>
        </a:p>
      </dgm:t>
    </dgm:pt>
    <dgm:pt modelId="{6809FC8A-A725-492C-A11D-6A38A5309127}" type="parTrans" cxnId="{143683D3-6C03-41CE-884E-CCEFAD26D031}">
      <dgm:prSet/>
      <dgm:spPr/>
      <dgm:t>
        <a:bodyPr/>
        <a:lstStyle/>
        <a:p>
          <a:endParaRPr lang="es-MX"/>
        </a:p>
      </dgm:t>
    </dgm:pt>
    <dgm:pt modelId="{3E75DBD3-CC34-4342-9FDC-9EACFBA09168}" type="sibTrans" cxnId="{143683D3-6C03-41CE-884E-CCEFAD26D031}">
      <dgm:prSet/>
      <dgm:spPr/>
      <dgm:t>
        <a:bodyPr/>
        <a:lstStyle/>
        <a:p>
          <a:endParaRPr lang="es-MX"/>
        </a:p>
      </dgm:t>
    </dgm:pt>
    <dgm:pt modelId="{D942C98E-9CD4-46FE-B5DB-1A1852AA067B}">
      <dgm:prSet phldrT="[Texto]" custT="1"/>
      <dgm:spPr/>
      <dgm:t>
        <a:bodyPr/>
        <a:lstStyle/>
        <a:p>
          <a:pPr algn="l"/>
          <a:endParaRPr lang="es-MX" sz="1600"/>
        </a:p>
        <a:p>
          <a:pPr algn="ctr"/>
          <a:r>
            <a:rPr lang="es-MX" sz="1600"/>
            <a:t>Licitaciones de Servicios</a:t>
          </a:r>
        </a:p>
        <a:p>
          <a:pPr algn="l"/>
          <a:endParaRPr lang="es-MX" sz="1600"/>
        </a:p>
      </dgm:t>
    </dgm:pt>
    <dgm:pt modelId="{33927658-BAA8-4DBE-9ECE-652F82D4F2E6}" type="parTrans" cxnId="{5A8F1831-049B-44BB-80BA-057E9BD758F9}">
      <dgm:prSet/>
      <dgm:spPr/>
      <dgm:t>
        <a:bodyPr/>
        <a:lstStyle/>
        <a:p>
          <a:endParaRPr lang="es-MX"/>
        </a:p>
      </dgm:t>
    </dgm:pt>
    <dgm:pt modelId="{6BD1012B-5E36-4C99-B5D9-158E42351BEE}" type="sibTrans" cxnId="{5A8F1831-049B-44BB-80BA-057E9BD758F9}">
      <dgm:prSet/>
      <dgm:spPr/>
      <dgm:t>
        <a:bodyPr/>
        <a:lstStyle/>
        <a:p>
          <a:endParaRPr lang="es-MX"/>
        </a:p>
      </dgm:t>
    </dgm:pt>
    <dgm:pt modelId="{6C2D351C-9E3A-4297-A861-5C87ECBDF8B2}">
      <dgm:prSet phldrT="[Texto]" custT="1"/>
      <dgm:spPr/>
      <dgm:t>
        <a:bodyPr/>
        <a:lstStyle/>
        <a:p>
          <a:pPr algn="ctr"/>
          <a:r>
            <a:rPr lang="es-MX" sz="1600"/>
            <a:t>Infraestructura Tecnológica</a:t>
          </a:r>
        </a:p>
      </dgm:t>
    </dgm:pt>
    <dgm:pt modelId="{4885CB4E-ED89-4B50-9FEE-CCE534B86CBC}" type="parTrans" cxnId="{01D21B73-CD92-445F-9601-BC7D447AE2A7}">
      <dgm:prSet/>
      <dgm:spPr/>
      <dgm:t>
        <a:bodyPr/>
        <a:lstStyle/>
        <a:p>
          <a:endParaRPr lang="es-MX"/>
        </a:p>
      </dgm:t>
    </dgm:pt>
    <dgm:pt modelId="{35890A68-3DA4-4320-BA8F-ED7EB4705301}" type="sibTrans" cxnId="{01D21B73-CD92-445F-9601-BC7D447AE2A7}">
      <dgm:prSet/>
      <dgm:spPr/>
      <dgm:t>
        <a:bodyPr/>
        <a:lstStyle/>
        <a:p>
          <a:endParaRPr lang="es-MX"/>
        </a:p>
      </dgm:t>
    </dgm:pt>
    <dgm:pt modelId="{9DCB6D62-871C-425A-8AE8-BB739DB2CA11}">
      <dgm:prSet custT="1"/>
      <dgm:spPr/>
      <dgm:t>
        <a:bodyPr/>
        <a:lstStyle/>
        <a:p>
          <a:r>
            <a:rPr lang="es-MX" sz="1600"/>
            <a:t>Presentar el estado actual de los procesos y/o indicadores con los que cuentan.</a:t>
          </a:r>
        </a:p>
      </dgm:t>
    </dgm:pt>
    <dgm:pt modelId="{8FE1B6EE-4F9D-4853-BF60-4A08EE554646}" type="parTrans" cxnId="{B9EC3FC0-74FB-44E7-A7D2-B46015D84BAF}">
      <dgm:prSet/>
      <dgm:spPr/>
      <dgm:t>
        <a:bodyPr/>
        <a:lstStyle/>
        <a:p>
          <a:endParaRPr lang="es-MX"/>
        </a:p>
      </dgm:t>
    </dgm:pt>
    <dgm:pt modelId="{D993BC8E-ECD6-46D7-8F8C-76948BF4F8B5}" type="sibTrans" cxnId="{B9EC3FC0-74FB-44E7-A7D2-B46015D84BAF}">
      <dgm:prSet/>
      <dgm:spPr/>
      <dgm:t>
        <a:bodyPr/>
        <a:lstStyle/>
        <a:p>
          <a:endParaRPr lang="es-MX"/>
        </a:p>
      </dgm:t>
    </dgm:pt>
    <dgm:pt modelId="{20C0C5DF-45C4-4B60-85AF-8A20CC9904B1}">
      <dgm:prSet custT="1"/>
      <dgm:spPr/>
      <dgm:t>
        <a:bodyPr/>
        <a:lstStyle/>
        <a:p>
          <a:r>
            <a:rPr lang="es-MX" sz="1600"/>
            <a:t>Describir el estatus de proyectos con los que cuentan. </a:t>
          </a:r>
        </a:p>
      </dgm:t>
    </dgm:pt>
    <dgm:pt modelId="{7840F5A2-3A80-4AC6-A1DA-69EBDF860DDC}" type="parTrans" cxnId="{5DF5922D-79EE-4393-AFF6-70FE0E87B669}">
      <dgm:prSet/>
      <dgm:spPr/>
      <dgm:t>
        <a:bodyPr/>
        <a:lstStyle/>
        <a:p>
          <a:endParaRPr lang="es-MX"/>
        </a:p>
      </dgm:t>
    </dgm:pt>
    <dgm:pt modelId="{FC466032-6944-457D-AB25-D8645AB9DA22}" type="sibTrans" cxnId="{5DF5922D-79EE-4393-AFF6-70FE0E87B669}">
      <dgm:prSet/>
      <dgm:spPr/>
      <dgm:t>
        <a:bodyPr/>
        <a:lstStyle/>
        <a:p>
          <a:endParaRPr lang="es-MX"/>
        </a:p>
      </dgm:t>
    </dgm:pt>
    <dgm:pt modelId="{5F071038-C53C-4A57-9600-A626958DD60C}">
      <dgm:prSet custT="1"/>
      <dgm:spPr/>
      <dgm:t>
        <a:bodyPr/>
        <a:lstStyle/>
        <a:p>
          <a:r>
            <a:rPr lang="es-MX" sz="1600"/>
            <a:t>Redactar las licitaciones de servicios que fueron ejercidas en el trimestre actual.</a:t>
          </a:r>
        </a:p>
      </dgm:t>
    </dgm:pt>
    <dgm:pt modelId="{60E3A018-07C8-440A-ADC2-2550FCA09A59}" type="parTrans" cxnId="{46706186-A8F7-4241-9BCB-361F4B648D49}">
      <dgm:prSet/>
      <dgm:spPr/>
      <dgm:t>
        <a:bodyPr/>
        <a:lstStyle/>
        <a:p>
          <a:endParaRPr lang="es-MX"/>
        </a:p>
      </dgm:t>
    </dgm:pt>
    <dgm:pt modelId="{BDE7654A-A3CE-4B09-A893-CD27C06E2C1E}" type="sibTrans" cxnId="{46706186-A8F7-4241-9BCB-361F4B648D49}">
      <dgm:prSet/>
      <dgm:spPr/>
      <dgm:t>
        <a:bodyPr/>
        <a:lstStyle/>
        <a:p>
          <a:endParaRPr lang="es-MX"/>
        </a:p>
      </dgm:t>
    </dgm:pt>
    <dgm:pt modelId="{8C478E11-5AD7-430E-8C78-357D0D51130A}">
      <dgm:prSet custT="1"/>
      <dgm:spPr/>
      <dgm:t>
        <a:bodyPr/>
        <a:lstStyle/>
        <a:p>
          <a:r>
            <a:rPr lang="es-MX" sz="1600"/>
            <a:t>Redactar mediante pasos la estructura tecnológica con la que cuenta la institución</a:t>
          </a:r>
        </a:p>
      </dgm:t>
    </dgm:pt>
    <dgm:pt modelId="{B3689B4D-AAE5-47A7-A074-BFD3ED02766E}" type="parTrans" cxnId="{031B6B2F-ADB6-4B71-BEF5-A3769EB957FF}">
      <dgm:prSet/>
      <dgm:spPr/>
      <dgm:t>
        <a:bodyPr/>
        <a:lstStyle/>
        <a:p>
          <a:endParaRPr lang="es-MX"/>
        </a:p>
      </dgm:t>
    </dgm:pt>
    <dgm:pt modelId="{27E7EF8F-E355-4C5C-BA28-EC19B618B62D}" type="sibTrans" cxnId="{031B6B2F-ADB6-4B71-BEF5-A3769EB957FF}">
      <dgm:prSet/>
      <dgm:spPr/>
      <dgm:t>
        <a:bodyPr/>
        <a:lstStyle/>
        <a:p>
          <a:endParaRPr lang="es-MX"/>
        </a:p>
      </dgm:t>
    </dgm:pt>
    <dgm:pt modelId="{1FE4E8D5-66A1-46A7-BEC4-4B46DFB35485}" type="pres">
      <dgm:prSet presAssocID="{999A8146-3945-4407-8BFF-610B7454B8CA}" presName="diagram" presStyleCnt="0">
        <dgm:presLayoutVars>
          <dgm:dir/>
          <dgm:animLvl val="lvl"/>
          <dgm:resizeHandles val="exact"/>
        </dgm:presLayoutVars>
      </dgm:prSet>
      <dgm:spPr/>
    </dgm:pt>
    <dgm:pt modelId="{EA1F0698-862A-4E88-AA84-0B03422A10A2}" type="pres">
      <dgm:prSet presAssocID="{C8F26F9F-1AA7-4929-9EB4-59E59C55B97A}" presName="compNode" presStyleCnt="0"/>
      <dgm:spPr/>
    </dgm:pt>
    <dgm:pt modelId="{720DDA0F-1920-4FE0-B305-586981796B0D}" type="pres">
      <dgm:prSet presAssocID="{C8F26F9F-1AA7-4929-9EB4-59E59C55B97A}" presName="childRect" presStyleLbl="bgAcc1" presStyleIdx="0" presStyleCnt="4">
        <dgm:presLayoutVars>
          <dgm:bulletEnabled val="1"/>
        </dgm:presLayoutVars>
      </dgm:prSet>
      <dgm:spPr/>
    </dgm:pt>
    <dgm:pt modelId="{03D02452-CF20-48BE-8C48-17AA30E62706}" type="pres">
      <dgm:prSet presAssocID="{C8F26F9F-1AA7-4929-9EB4-59E59C55B97A}" presName="parentText" presStyleLbl="node1" presStyleIdx="0" presStyleCnt="0">
        <dgm:presLayoutVars>
          <dgm:chMax val="0"/>
          <dgm:bulletEnabled val="1"/>
        </dgm:presLayoutVars>
      </dgm:prSet>
      <dgm:spPr/>
    </dgm:pt>
    <dgm:pt modelId="{5AE29C7E-5E36-4C31-BD95-0629AEFBC359}" type="pres">
      <dgm:prSet presAssocID="{C8F26F9F-1AA7-4929-9EB4-59E59C55B97A}" presName="parentRect" presStyleLbl="alignNode1" presStyleIdx="0" presStyleCnt="4"/>
      <dgm:spPr/>
    </dgm:pt>
    <dgm:pt modelId="{B9B7294F-5735-4B38-8F73-8D2A379B67B3}" type="pres">
      <dgm:prSet presAssocID="{C8F26F9F-1AA7-4929-9EB4-59E59C55B97A}" presName="adorn" presStyleLbl="fgAccFollowNode1" presStyleIdx="0" presStyleCnt="4"/>
      <dgm:spPr>
        <a:blipFill rotWithShape="1">
          <a:blip xmlns:r="http://schemas.openxmlformats.org/officeDocument/2006/relationships" r:embed="rId1"/>
          <a:srcRect/>
          <a:stretch>
            <a:fillRect/>
          </a:stretch>
        </a:blipFill>
      </dgm:spPr>
    </dgm:pt>
    <dgm:pt modelId="{F5FE295D-8426-4B07-9FF9-97B5BE70F1A3}" type="pres">
      <dgm:prSet presAssocID="{AC4821C3-4548-48F2-B08A-3F6D7DF7FBC4}" presName="sibTrans" presStyleLbl="sibTrans2D1" presStyleIdx="0" presStyleCnt="0"/>
      <dgm:spPr/>
    </dgm:pt>
    <dgm:pt modelId="{F09CF532-AD76-4407-B8EE-FFA377217582}" type="pres">
      <dgm:prSet presAssocID="{A62EFEB8-2F19-45B2-A655-3E49267ED6C8}" presName="compNode" presStyleCnt="0"/>
      <dgm:spPr/>
    </dgm:pt>
    <dgm:pt modelId="{BD1A85E1-3C73-489A-9E02-D42B2505D276}" type="pres">
      <dgm:prSet presAssocID="{A62EFEB8-2F19-45B2-A655-3E49267ED6C8}" presName="childRect" presStyleLbl="bgAcc1" presStyleIdx="1" presStyleCnt="4">
        <dgm:presLayoutVars>
          <dgm:bulletEnabled val="1"/>
        </dgm:presLayoutVars>
      </dgm:prSet>
      <dgm:spPr/>
    </dgm:pt>
    <dgm:pt modelId="{8A8C2C66-0D19-4DA3-941A-659598C37138}" type="pres">
      <dgm:prSet presAssocID="{A62EFEB8-2F19-45B2-A655-3E49267ED6C8}" presName="parentText" presStyleLbl="node1" presStyleIdx="0" presStyleCnt="0">
        <dgm:presLayoutVars>
          <dgm:chMax val="0"/>
          <dgm:bulletEnabled val="1"/>
        </dgm:presLayoutVars>
      </dgm:prSet>
      <dgm:spPr/>
    </dgm:pt>
    <dgm:pt modelId="{79B8E9BA-CF5F-4407-93FE-2A958F671411}" type="pres">
      <dgm:prSet presAssocID="{A62EFEB8-2F19-45B2-A655-3E49267ED6C8}" presName="parentRect" presStyleLbl="alignNode1" presStyleIdx="1" presStyleCnt="4"/>
      <dgm:spPr/>
    </dgm:pt>
    <dgm:pt modelId="{8AFAA137-D278-44C8-8249-E3E7D31552B2}" type="pres">
      <dgm:prSet presAssocID="{A62EFEB8-2F19-45B2-A655-3E49267ED6C8}" presName="adorn" presStyleLbl="fgAccFollowNode1" presStyleIdx="1" presStyleCnt="4"/>
      <dgm:spPr>
        <a:blipFill rotWithShape="1">
          <a:blip xmlns:r="http://schemas.openxmlformats.org/officeDocument/2006/relationships" r:embed="rId2"/>
          <a:srcRect/>
          <a:stretch>
            <a:fillRect l="-74000" r="-74000"/>
          </a:stretch>
        </a:blipFill>
      </dgm:spPr>
    </dgm:pt>
    <dgm:pt modelId="{A771C8B3-ABF9-411C-8B3E-6650954314A0}" type="pres">
      <dgm:prSet presAssocID="{3E75DBD3-CC34-4342-9FDC-9EACFBA09168}" presName="sibTrans" presStyleLbl="sibTrans2D1" presStyleIdx="0" presStyleCnt="0"/>
      <dgm:spPr/>
    </dgm:pt>
    <dgm:pt modelId="{6820AEEA-700C-495A-A811-2F4A87B5D9E7}" type="pres">
      <dgm:prSet presAssocID="{D942C98E-9CD4-46FE-B5DB-1A1852AA067B}" presName="compNode" presStyleCnt="0"/>
      <dgm:spPr/>
    </dgm:pt>
    <dgm:pt modelId="{D8095633-121F-483A-8344-FF27839B2BEB}" type="pres">
      <dgm:prSet presAssocID="{D942C98E-9CD4-46FE-B5DB-1A1852AA067B}" presName="childRect" presStyleLbl="bgAcc1" presStyleIdx="2" presStyleCnt="4">
        <dgm:presLayoutVars>
          <dgm:bulletEnabled val="1"/>
        </dgm:presLayoutVars>
      </dgm:prSet>
      <dgm:spPr/>
    </dgm:pt>
    <dgm:pt modelId="{3ED07594-7B1F-4715-B826-F442AC2F953F}" type="pres">
      <dgm:prSet presAssocID="{D942C98E-9CD4-46FE-B5DB-1A1852AA067B}" presName="parentText" presStyleLbl="node1" presStyleIdx="0" presStyleCnt="0">
        <dgm:presLayoutVars>
          <dgm:chMax val="0"/>
          <dgm:bulletEnabled val="1"/>
        </dgm:presLayoutVars>
      </dgm:prSet>
      <dgm:spPr/>
    </dgm:pt>
    <dgm:pt modelId="{557F4A3D-D77A-4C5F-BA59-4FF70FF242CD}" type="pres">
      <dgm:prSet presAssocID="{D942C98E-9CD4-46FE-B5DB-1A1852AA067B}" presName="parentRect" presStyleLbl="alignNode1" presStyleIdx="2" presStyleCnt="4"/>
      <dgm:spPr/>
    </dgm:pt>
    <dgm:pt modelId="{395B1B8D-90CC-45F4-BFD2-F580245A8724}" type="pres">
      <dgm:prSet presAssocID="{D942C98E-9CD4-46FE-B5DB-1A1852AA067B}" presName="adorn" presStyleLbl="fgAccFollowNode1" presStyleIdx="2" presStyleCnt="4"/>
      <dgm:spPr>
        <a:blipFill rotWithShape="1">
          <a:blip xmlns:r="http://schemas.openxmlformats.org/officeDocument/2006/relationships" r:embed="rId3"/>
          <a:srcRect/>
          <a:stretch>
            <a:fillRect l="-39000" r="-39000"/>
          </a:stretch>
        </a:blipFill>
      </dgm:spPr>
    </dgm:pt>
    <dgm:pt modelId="{096D6FC9-0B91-4240-811F-7BCEA00B4170}" type="pres">
      <dgm:prSet presAssocID="{6BD1012B-5E36-4C99-B5D9-158E42351BEE}" presName="sibTrans" presStyleLbl="sibTrans2D1" presStyleIdx="0" presStyleCnt="0"/>
      <dgm:spPr/>
    </dgm:pt>
    <dgm:pt modelId="{C4CB4273-C6F8-4258-A1A4-01C6034C8DDA}" type="pres">
      <dgm:prSet presAssocID="{6C2D351C-9E3A-4297-A861-5C87ECBDF8B2}" presName="compNode" presStyleCnt="0"/>
      <dgm:spPr/>
    </dgm:pt>
    <dgm:pt modelId="{587B1559-4E65-488E-820A-AD6235601741}" type="pres">
      <dgm:prSet presAssocID="{6C2D351C-9E3A-4297-A861-5C87ECBDF8B2}" presName="childRect" presStyleLbl="bgAcc1" presStyleIdx="3" presStyleCnt="4">
        <dgm:presLayoutVars>
          <dgm:bulletEnabled val="1"/>
        </dgm:presLayoutVars>
      </dgm:prSet>
      <dgm:spPr/>
    </dgm:pt>
    <dgm:pt modelId="{DE27579D-63F0-48F2-9C75-51E32B3FE679}" type="pres">
      <dgm:prSet presAssocID="{6C2D351C-9E3A-4297-A861-5C87ECBDF8B2}" presName="parentText" presStyleLbl="node1" presStyleIdx="0" presStyleCnt="0">
        <dgm:presLayoutVars>
          <dgm:chMax val="0"/>
          <dgm:bulletEnabled val="1"/>
        </dgm:presLayoutVars>
      </dgm:prSet>
      <dgm:spPr/>
    </dgm:pt>
    <dgm:pt modelId="{CCBEED8E-5BFC-413E-A32A-47B7EB0E7DF9}" type="pres">
      <dgm:prSet presAssocID="{6C2D351C-9E3A-4297-A861-5C87ECBDF8B2}" presName="parentRect" presStyleLbl="alignNode1" presStyleIdx="3" presStyleCnt="4"/>
      <dgm:spPr/>
    </dgm:pt>
    <dgm:pt modelId="{634D5497-1158-44B8-B79E-2824641CE5E2}" type="pres">
      <dgm:prSet presAssocID="{6C2D351C-9E3A-4297-A861-5C87ECBDF8B2}" presName="adorn" presStyleLbl="fgAccFollowNode1" presStyleIdx="3" presStyleCnt="4"/>
      <dgm:spPr>
        <a:blipFill rotWithShape="1">
          <a:blip xmlns:r="http://schemas.openxmlformats.org/officeDocument/2006/relationships" r:embed="rId4"/>
          <a:srcRect/>
          <a:stretch>
            <a:fillRect l="-40000" r="-40000"/>
          </a:stretch>
        </a:blipFill>
      </dgm:spPr>
    </dgm:pt>
  </dgm:ptLst>
  <dgm:cxnLst>
    <dgm:cxn modelId="{7E13D901-6102-444B-A036-6150032EC528}" type="presOf" srcId="{C8F26F9F-1AA7-4929-9EB4-59E59C55B97A}" destId="{03D02452-CF20-48BE-8C48-17AA30E62706}" srcOrd="0" destOrd="0" presId="urn:microsoft.com/office/officeart/2005/8/layout/bList2"/>
    <dgm:cxn modelId="{AF2A7006-5CB2-44E1-B03A-CBFE6373B28C}" type="presOf" srcId="{D942C98E-9CD4-46FE-B5DB-1A1852AA067B}" destId="{3ED07594-7B1F-4715-B826-F442AC2F953F}" srcOrd="0" destOrd="0" presId="urn:microsoft.com/office/officeart/2005/8/layout/bList2"/>
    <dgm:cxn modelId="{E75E7C19-BE69-4F8F-87D8-794BBEA617D5}" type="presOf" srcId="{9DCB6D62-871C-425A-8AE8-BB739DB2CA11}" destId="{BD1A85E1-3C73-489A-9E02-D42B2505D276}" srcOrd="0" destOrd="0" presId="urn:microsoft.com/office/officeart/2005/8/layout/bList2"/>
    <dgm:cxn modelId="{5DF5922D-79EE-4393-AFF6-70FE0E87B669}" srcId="{C8F26F9F-1AA7-4929-9EB4-59E59C55B97A}" destId="{20C0C5DF-45C4-4B60-85AF-8A20CC9904B1}" srcOrd="0" destOrd="0" parTransId="{7840F5A2-3A80-4AC6-A1DA-69EBDF860DDC}" sibTransId="{FC466032-6944-457D-AB25-D8645AB9DA22}"/>
    <dgm:cxn modelId="{031B6B2F-ADB6-4B71-BEF5-A3769EB957FF}" srcId="{6C2D351C-9E3A-4297-A861-5C87ECBDF8B2}" destId="{8C478E11-5AD7-430E-8C78-357D0D51130A}" srcOrd="0" destOrd="0" parTransId="{B3689B4D-AAE5-47A7-A074-BFD3ED02766E}" sibTransId="{27E7EF8F-E355-4C5C-BA28-EC19B618B62D}"/>
    <dgm:cxn modelId="{5268C42F-E00C-4AE5-88FF-797765568E20}" srcId="{999A8146-3945-4407-8BFF-610B7454B8CA}" destId="{C8F26F9F-1AA7-4929-9EB4-59E59C55B97A}" srcOrd="0" destOrd="0" parTransId="{D91B1D1F-FAA4-4E96-A32F-1C67A3539CAF}" sibTransId="{AC4821C3-4548-48F2-B08A-3F6D7DF7FBC4}"/>
    <dgm:cxn modelId="{5A8F1831-049B-44BB-80BA-057E9BD758F9}" srcId="{999A8146-3945-4407-8BFF-610B7454B8CA}" destId="{D942C98E-9CD4-46FE-B5DB-1A1852AA067B}" srcOrd="2" destOrd="0" parTransId="{33927658-BAA8-4DBE-9ECE-652F82D4F2E6}" sibTransId="{6BD1012B-5E36-4C99-B5D9-158E42351BEE}"/>
    <dgm:cxn modelId="{82DDB638-6CDD-4E61-AA4A-5BCE4DC96AF8}" type="presOf" srcId="{6C2D351C-9E3A-4297-A861-5C87ECBDF8B2}" destId="{CCBEED8E-5BFC-413E-A32A-47B7EB0E7DF9}" srcOrd="1" destOrd="0" presId="urn:microsoft.com/office/officeart/2005/8/layout/bList2"/>
    <dgm:cxn modelId="{B8EC5140-CEFC-4C03-90EF-25585E530135}" type="presOf" srcId="{3E75DBD3-CC34-4342-9FDC-9EACFBA09168}" destId="{A771C8B3-ABF9-411C-8B3E-6650954314A0}" srcOrd="0" destOrd="0" presId="urn:microsoft.com/office/officeart/2005/8/layout/bList2"/>
    <dgm:cxn modelId="{9FAEFD5B-2EAF-4601-A4E0-A354BB4B33C0}" type="presOf" srcId="{D942C98E-9CD4-46FE-B5DB-1A1852AA067B}" destId="{557F4A3D-D77A-4C5F-BA59-4FF70FF242CD}" srcOrd="1" destOrd="0" presId="urn:microsoft.com/office/officeart/2005/8/layout/bList2"/>
    <dgm:cxn modelId="{FF6C6A45-7A9F-4AA4-A755-03DF4484C90B}" type="presOf" srcId="{6C2D351C-9E3A-4297-A861-5C87ECBDF8B2}" destId="{DE27579D-63F0-48F2-9C75-51E32B3FE679}" srcOrd="0" destOrd="0" presId="urn:microsoft.com/office/officeart/2005/8/layout/bList2"/>
    <dgm:cxn modelId="{71D94869-BE4B-407B-9281-2A9E3FC15003}" type="presOf" srcId="{999A8146-3945-4407-8BFF-610B7454B8CA}" destId="{1FE4E8D5-66A1-46A7-BEC4-4B46DFB35485}" srcOrd="0" destOrd="0" presId="urn:microsoft.com/office/officeart/2005/8/layout/bList2"/>
    <dgm:cxn modelId="{01D21B73-CD92-445F-9601-BC7D447AE2A7}" srcId="{999A8146-3945-4407-8BFF-610B7454B8CA}" destId="{6C2D351C-9E3A-4297-A861-5C87ECBDF8B2}" srcOrd="3" destOrd="0" parTransId="{4885CB4E-ED89-4B50-9FEE-CCE534B86CBC}" sibTransId="{35890A68-3DA4-4320-BA8F-ED7EB4705301}"/>
    <dgm:cxn modelId="{6B3EBB85-4B61-4556-814D-E0A4002FF862}" type="presOf" srcId="{C8F26F9F-1AA7-4929-9EB4-59E59C55B97A}" destId="{5AE29C7E-5E36-4C31-BD95-0629AEFBC359}" srcOrd="1" destOrd="0" presId="urn:microsoft.com/office/officeart/2005/8/layout/bList2"/>
    <dgm:cxn modelId="{46706186-A8F7-4241-9BCB-361F4B648D49}" srcId="{D942C98E-9CD4-46FE-B5DB-1A1852AA067B}" destId="{5F071038-C53C-4A57-9600-A626958DD60C}" srcOrd="0" destOrd="0" parTransId="{60E3A018-07C8-440A-ADC2-2550FCA09A59}" sibTransId="{BDE7654A-A3CE-4B09-A893-CD27C06E2C1E}"/>
    <dgm:cxn modelId="{B8317E8D-E818-4C66-A638-6DE9CB7E352F}" type="presOf" srcId="{20C0C5DF-45C4-4B60-85AF-8A20CC9904B1}" destId="{720DDA0F-1920-4FE0-B305-586981796B0D}" srcOrd="0" destOrd="0" presId="urn:microsoft.com/office/officeart/2005/8/layout/bList2"/>
    <dgm:cxn modelId="{E44A8294-A9C9-4E51-84EA-DC800C521046}" type="presOf" srcId="{5F071038-C53C-4A57-9600-A626958DD60C}" destId="{D8095633-121F-483A-8344-FF27839B2BEB}" srcOrd="0" destOrd="0" presId="urn:microsoft.com/office/officeart/2005/8/layout/bList2"/>
    <dgm:cxn modelId="{12CA48A2-2926-4949-A98F-01D6BD60C1D2}" type="presOf" srcId="{6BD1012B-5E36-4C99-B5D9-158E42351BEE}" destId="{096D6FC9-0B91-4240-811F-7BCEA00B4170}" srcOrd="0" destOrd="0" presId="urn:microsoft.com/office/officeart/2005/8/layout/bList2"/>
    <dgm:cxn modelId="{AEBF22A9-D7B1-40DF-8B57-F7C6830E3411}" type="presOf" srcId="{8C478E11-5AD7-430E-8C78-357D0D51130A}" destId="{587B1559-4E65-488E-820A-AD6235601741}" srcOrd="0" destOrd="0" presId="urn:microsoft.com/office/officeart/2005/8/layout/bList2"/>
    <dgm:cxn modelId="{B9EC3FC0-74FB-44E7-A7D2-B46015D84BAF}" srcId="{A62EFEB8-2F19-45B2-A655-3E49267ED6C8}" destId="{9DCB6D62-871C-425A-8AE8-BB739DB2CA11}" srcOrd="0" destOrd="0" parTransId="{8FE1B6EE-4F9D-4853-BF60-4A08EE554646}" sibTransId="{D993BC8E-ECD6-46D7-8F8C-76948BF4F8B5}"/>
    <dgm:cxn modelId="{021B8EC4-2FCF-4C50-A8D2-507858497606}" type="presOf" srcId="{AC4821C3-4548-48F2-B08A-3F6D7DF7FBC4}" destId="{F5FE295D-8426-4B07-9FF9-97B5BE70F1A3}" srcOrd="0" destOrd="0" presId="urn:microsoft.com/office/officeart/2005/8/layout/bList2"/>
    <dgm:cxn modelId="{143683D3-6C03-41CE-884E-CCEFAD26D031}" srcId="{999A8146-3945-4407-8BFF-610B7454B8CA}" destId="{A62EFEB8-2F19-45B2-A655-3E49267ED6C8}" srcOrd="1" destOrd="0" parTransId="{6809FC8A-A725-492C-A11D-6A38A5309127}" sibTransId="{3E75DBD3-CC34-4342-9FDC-9EACFBA09168}"/>
    <dgm:cxn modelId="{65D3FBE8-40C1-4E0A-893A-A150E122A948}" type="presOf" srcId="{A62EFEB8-2F19-45B2-A655-3E49267ED6C8}" destId="{79B8E9BA-CF5F-4407-93FE-2A958F671411}" srcOrd="1" destOrd="0" presId="urn:microsoft.com/office/officeart/2005/8/layout/bList2"/>
    <dgm:cxn modelId="{1FF4C1F4-D741-40BD-A2A7-7DF0B644D644}" type="presOf" srcId="{A62EFEB8-2F19-45B2-A655-3E49267ED6C8}" destId="{8A8C2C66-0D19-4DA3-941A-659598C37138}" srcOrd="0" destOrd="0" presId="urn:microsoft.com/office/officeart/2005/8/layout/bList2"/>
    <dgm:cxn modelId="{28F9DF14-5E98-4A30-88EE-A9060C2711B0}" type="presParOf" srcId="{1FE4E8D5-66A1-46A7-BEC4-4B46DFB35485}" destId="{EA1F0698-862A-4E88-AA84-0B03422A10A2}" srcOrd="0" destOrd="0" presId="urn:microsoft.com/office/officeart/2005/8/layout/bList2"/>
    <dgm:cxn modelId="{63FECC3B-D2B9-44E3-ADEF-782CE244980E}" type="presParOf" srcId="{EA1F0698-862A-4E88-AA84-0B03422A10A2}" destId="{720DDA0F-1920-4FE0-B305-586981796B0D}" srcOrd="0" destOrd="0" presId="urn:microsoft.com/office/officeart/2005/8/layout/bList2"/>
    <dgm:cxn modelId="{8ABB812A-0ADB-4EAE-8CD2-CAC5CABD384F}" type="presParOf" srcId="{EA1F0698-862A-4E88-AA84-0B03422A10A2}" destId="{03D02452-CF20-48BE-8C48-17AA30E62706}" srcOrd="1" destOrd="0" presId="urn:microsoft.com/office/officeart/2005/8/layout/bList2"/>
    <dgm:cxn modelId="{4FD2F623-2EAB-430A-9F03-67D7E5B7656D}" type="presParOf" srcId="{EA1F0698-862A-4E88-AA84-0B03422A10A2}" destId="{5AE29C7E-5E36-4C31-BD95-0629AEFBC359}" srcOrd="2" destOrd="0" presId="urn:microsoft.com/office/officeart/2005/8/layout/bList2"/>
    <dgm:cxn modelId="{47F8493A-0B72-493F-B143-05D74F986E15}" type="presParOf" srcId="{EA1F0698-862A-4E88-AA84-0B03422A10A2}" destId="{B9B7294F-5735-4B38-8F73-8D2A379B67B3}" srcOrd="3" destOrd="0" presId="urn:microsoft.com/office/officeart/2005/8/layout/bList2"/>
    <dgm:cxn modelId="{DAB7BD05-6437-4599-A537-10F324EDEC35}" type="presParOf" srcId="{1FE4E8D5-66A1-46A7-BEC4-4B46DFB35485}" destId="{F5FE295D-8426-4B07-9FF9-97B5BE70F1A3}" srcOrd="1" destOrd="0" presId="urn:microsoft.com/office/officeart/2005/8/layout/bList2"/>
    <dgm:cxn modelId="{2A6F43DA-8FB7-4C1B-BFF3-C6B1FBD13EC2}" type="presParOf" srcId="{1FE4E8D5-66A1-46A7-BEC4-4B46DFB35485}" destId="{F09CF532-AD76-4407-B8EE-FFA377217582}" srcOrd="2" destOrd="0" presId="urn:microsoft.com/office/officeart/2005/8/layout/bList2"/>
    <dgm:cxn modelId="{260D6B1F-6051-4886-8260-FB64CF697C43}" type="presParOf" srcId="{F09CF532-AD76-4407-B8EE-FFA377217582}" destId="{BD1A85E1-3C73-489A-9E02-D42B2505D276}" srcOrd="0" destOrd="0" presId="urn:microsoft.com/office/officeart/2005/8/layout/bList2"/>
    <dgm:cxn modelId="{C2547BD1-CF17-4481-B807-A4C791BB06A7}" type="presParOf" srcId="{F09CF532-AD76-4407-B8EE-FFA377217582}" destId="{8A8C2C66-0D19-4DA3-941A-659598C37138}" srcOrd="1" destOrd="0" presId="urn:microsoft.com/office/officeart/2005/8/layout/bList2"/>
    <dgm:cxn modelId="{0FEF4DEC-EB53-4015-A5F4-F97659F45AC4}" type="presParOf" srcId="{F09CF532-AD76-4407-B8EE-FFA377217582}" destId="{79B8E9BA-CF5F-4407-93FE-2A958F671411}" srcOrd="2" destOrd="0" presId="urn:microsoft.com/office/officeart/2005/8/layout/bList2"/>
    <dgm:cxn modelId="{5D7C942A-CE3B-4817-B9F3-8A368F8B6203}" type="presParOf" srcId="{F09CF532-AD76-4407-B8EE-FFA377217582}" destId="{8AFAA137-D278-44C8-8249-E3E7D31552B2}" srcOrd="3" destOrd="0" presId="urn:microsoft.com/office/officeart/2005/8/layout/bList2"/>
    <dgm:cxn modelId="{00E80BFD-DC74-4F9C-A0C5-6D491959BBE9}" type="presParOf" srcId="{1FE4E8D5-66A1-46A7-BEC4-4B46DFB35485}" destId="{A771C8B3-ABF9-411C-8B3E-6650954314A0}" srcOrd="3" destOrd="0" presId="urn:microsoft.com/office/officeart/2005/8/layout/bList2"/>
    <dgm:cxn modelId="{69628AAA-0741-497B-AAD6-8480F4262DF8}" type="presParOf" srcId="{1FE4E8D5-66A1-46A7-BEC4-4B46DFB35485}" destId="{6820AEEA-700C-495A-A811-2F4A87B5D9E7}" srcOrd="4" destOrd="0" presId="urn:microsoft.com/office/officeart/2005/8/layout/bList2"/>
    <dgm:cxn modelId="{79DA9117-B039-40FB-BAD5-9A530FC0274D}" type="presParOf" srcId="{6820AEEA-700C-495A-A811-2F4A87B5D9E7}" destId="{D8095633-121F-483A-8344-FF27839B2BEB}" srcOrd="0" destOrd="0" presId="urn:microsoft.com/office/officeart/2005/8/layout/bList2"/>
    <dgm:cxn modelId="{3AE3E95F-633A-4ABC-9254-DD4D5AAA8B25}" type="presParOf" srcId="{6820AEEA-700C-495A-A811-2F4A87B5D9E7}" destId="{3ED07594-7B1F-4715-B826-F442AC2F953F}" srcOrd="1" destOrd="0" presId="urn:microsoft.com/office/officeart/2005/8/layout/bList2"/>
    <dgm:cxn modelId="{65AFF3B5-1C90-431C-A67E-8ABA39E56EF1}" type="presParOf" srcId="{6820AEEA-700C-495A-A811-2F4A87B5D9E7}" destId="{557F4A3D-D77A-4C5F-BA59-4FF70FF242CD}" srcOrd="2" destOrd="0" presId="urn:microsoft.com/office/officeart/2005/8/layout/bList2"/>
    <dgm:cxn modelId="{7ADA9AB1-1C7B-4401-A35C-BADA68FEE334}" type="presParOf" srcId="{6820AEEA-700C-495A-A811-2F4A87B5D9E7}" destId="{395B1B8D-90CC-45F4-BFD2-F580245A8724}" srcOrd="3" destOrd="0" presId="urn:microsoft.com/office/officeart/2005/8/layout/bList2"/>
    <dgm:cxn modelId="{6ACD1FA5-7926-471A-A7CB-9A1396BEACA6}" type="presParOf" srcId="{1FE4E8D5-66A1-46A7-BEC4-4B46DFB35485}" destId="{096D6FC9-0B91-4240-811F-7BCEA00B4170}" srcOrd="5" destOrd="0" presId="urn:microsoft.com/office/officeart/2005/8/layout/bList2"/>
    <dgm:cxn modelId="{9848F33E-8325-403C-A8C1-0DE3A319E3AB}" type="presParOf" srcId="{1FE4E8D5-66A1-46A7-BEC4-4B46DFB35485}" destId="{C4CB4273-C6F8-4258-A1A4-01C6034C8DDA}" srcOrd="6" destOrd="0" presId="urn:microsoft.com/office/officeart/2005/8/layout/bList2"/>
    <dgm:cxn modelId="{FDF85F32-4DB8-4697-AF41-A2316772DAFD}" type="presParOf" srcId="{C4CB4273-C6F8-4258-A1A4-01C6034C8DDA}" destId="{587B1559-4E65-488E-820A-AD6235601741}" srcOrd="0" destOrd="0" presId="urn:microsoft.com/office/officeart/2005/8/layout/bList2"/>
    <dgm:cxn modelId="{C4BDF45F-5F50-419E-BC1D-480D4425B883}" type="presParOf" srcId="{C4CB4273-C6F8-4258-A1A4-01C6034C8DDA}" destId="{DE27579D-63F0-48F2-9C75-51E32B3FE679}" srcOrd="1" destOrd="0" presId="urn:microsoft.com/office/officeart/2005/8/layout/bList2"/>
    <dgm:cxn modelId="{884E4F02-649C-4C38-B065-1D1246CE6307}" type="presParOf" srcId="{C4CB4273-C6F8-4258-A1A4-01C6034C8DDA}" destId="{CCBEED8E-5BFC-413E-A32A-47B7EB0E7DF9}" srcOrd="2" destOrd="0" presId="urn:microsoft.com/office/officeart/2005/8/layout/bList2"/>
    <dgm:cxn modelId="{00B786A4-D8BE-4764-AD02-A87A826FB5D8}" type="presParOf" srcId="{C4CB4273-C6F8-4258-A1A4-01C6034C8DDA}" destId="{634D5497-1158-44B8-B79E-2824641CE5E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2F7B1-3872-4E93-BE83-E04EE5556FD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MX"/>
        </a:p>
      </dgm:t>
    </dgm:pt>
    <dgm:pt modelId="{0F21CC02-D9CE-461B-9CC9-D4315E6E9722}">
      <dgm:prSet phldrT="[Texto]" custT="1"/>
      <dgm:spPr/>
      <dgm:t>
        <a:bodyPr/>
        <a:lstStyle/>
        <a:p>
          <a:r>
            <a:rPr lang="es-MX" sz="1400" b="1"/>
            <a:t>Estatus de Denuncias:</a:t>
          </a:r>
        </a:p>
      </dgm:t>
    </dgm:pt>
    <dgm:pt modelId="{83CED4EA-ABE7-402A-BB3D-9C020FC8DBCC}" type="parTrans" cxnId="{FE5FC86F-FDB5-40AD-978D-79E91D889540}">
      <dgm:prSet/>
      <dgm:spPr/>
      <dgm:t>
        <a:bodyPr/>
        <a:lstStyle/>
        <a:p>
          <a:endParaRPr lang="es-MX" sz="1400"/>
        </a:p>
      </dgm:t>
    </dgm:pt>
    <dgm:pt modelId="{88281D11-F9FF-4689-AAE3-0AB9214411F2}" type="sibTrans" cxnId="{FE5FC86F-FDB5-40AD-978D-79E91D889540}">
      <dgm:prSet/>
      <dgm:spPr/>
      <dgm:t>
        <a:bodyPr/>
        <a:lstStyle/>
        <a:p>
          <a:endParaRPr lang="es-MX" sz="1400"/>
        </a:p>
      </dgm:t>
    </dgm:pt>
    <dgm:pt modelId="{4F4BB9CA-C292-4876-A70C-719D8B773277}">
      <dgm:prSet phldrT="[Texto]" custT="1"/>
      <dgm:spPr/>
      <dgm:t>
        <a:bodyPr/>
        <a:lstStyle/>
        <a:p>
          <a:r>
            <a:rPr lang="es-MX" sz="1400">
              <a:solidFill>
                <a:schemeClr val="tx1">
                  <a:lumMod val="75000"/>
                  <a:lumOff val="25000"/>
                </a:schemeClr>
              </a:solidFill>
            </a:rPr>
            <a:t>Denuncias Concluidas: </a:t>
          </a:r>
          <a:r>
            <a:rPr lang="es-MX" sz="1400">
              <a:solidFill>
                <a:srgbClr val="FF0000"/>
              </a:solidFill>
            </a:rPr>
            <a:t>12</a:t>
          </a:r>
        </a:p>
      </dgm:t>
    </dgm:pt>
    <dgm:pt modelId="{C390DDA8-92C5-4DD0-80B5-3B3AED477BFD}" type="parTrans" cxnId="{835711AC-90DB-40A7-9EAF-B539AFE2F9D5}">
      <dgm:prSet/>
      <dgm:spPr/>
      <dgm:t>
        <a:bodyPr/>
        <a:lstStyle/>
        <a:p>
          <a:endParaRPr lang="es-MX" sz="1400"/>
        </a:p>
      </dgm:t>
    </dgm:pt>
    <dgm:pt modelId="{18E4F7EB-178C-4E04-BBF9-36CDBDCE84FD}" type="sibTrans" cxnId="{835711AC-90DB-40A7-9EAF-B539AFE2F9D5}">
      <dgm:prSet/>
      <dgm:spPr/>
      <dgm:t>
        <a:bodyPr/>
        <a:lstStyle/>
        <a:p>
          <a:endParaRPr lang="es-MX" sz="1400"/>
        </a:p>
      </dgm:t>
    </dgm:pt>
    <dgm:pt modelId="{922AF5E6-0F46-48F2-8358-B86E7BD9CA5A}">
      <dgm:prSet phldrT="[Texto]" custT="1"/>
      <dgm:spPr/>
      <dgm:t>
        <a:bodyPr/>
        <a:lstStyle/>
        <a:p>
          <a:r>
            <a:rPr lang="es-MX" sz="1400">
              <a:solidFill>
                <a:schemeClr val="tx1">
                  <a:lumMod val="75000"/>
                  <a:lumOff val="25000"/>
                </a:schemeClr>
              </a:solidFill>
            </a:rPr>
            <a:t>Denuncias en investigación: </a:t>
          </a:r>
          <a:r>
            <a:rPr lang="es-MX" sz="1400">
              <a:solidFill>
                <a:srgbClr val="FF0000"/>
              </a:solidFill>
            </a:rPr>
            <a:t>15</a:t>
          </a:r>
        </a:p>
      </dgm:t>
    </dgm:pt>
    <dgm:pt modelId="{487562A8-70A5-47BA-A86F-5C141F3D716F}" type="parTrans" cxnId="{8CA7E318-A1CD-4E62-8E83-0CDFED279F50}">
      <dgm:prSet/>
      <dgm:spPr/>
      <dgm:t>
        <a:bodyPr/>
        <a:lstStyle/>
        <a:p>
          <a:endParaRPr lang="es-MX" sz="1400"/>
        </a:p>
      </dgm:t>
    </dgm:pt>
    <dgm:pt modelId="{1E9EE18D-E15B-457B-805A-C16438E35FC7}" type="sibTrans" cxnId="{8CA7E318-A1CD-4E62-8E83-0CDFED279F50}">
      <dgm:prSet/>
      <dgm:spPr/>
      <dgm:t>
        <a:bodyPr/>
        <a:lstStyle/>
        <a:p>
          <a:endParaRPr lang="es-MX" sz="1400"/>
        </a:p>
      </dgm:t>
    </dgm:pt>
    <dgm:pt modelId="{63AA6DB9-D27C-4E88-9C89-90538DC5C21E}">
      <dgm:prSet phldrT="[Texto]" custT="1"/>
      <dgm:spPr/>
      <dgm:t>
        <a:bodyPr/>
        <a:lstStyle/>
        <a:p>
          <a:r>
            <a:rPr lang="es-MX" sz="1400">
              <a:solidFill>
                <a:schemeClr val="tx1">
                  <a:lumMod val="75000"/>
                  <a:lumOff val="25000"/>
                </a:schemeClr>
              </a:solidFill>
            </a:rPr>
            <a:t>Turnado en Responsabilidades</a:t>
          </a:r>
          <a:r>
            <a:rPr lang="es-MX" sz="1400"/>
            <a:t>: </a:t>
          </a:r>
          <a:r>
            <a:rPr lang="es-MX" sz="1400">
              <a:solidFill>
                <a:srgbClr val="FF0000"/>
              </a:solidFill>
            </a:rPr>
            <a:t>2</a:t>
          </a:r>
        </a:p>
      </dgm:t>
    </dgm:pt>
    <dgm:pt modelId="{EA33BA70-1045-433E-8DDA-536D0E11573D}" type="parTrans" cxnId="{239CC685-5A17-47BF-BFFC-11F944993DD3}">
      <dgm:prSet/>
      <dgm:spPr/>
      <dgm:t>
        <a:bodyPr/>
        <a:lstStyle/>
        <a:p>
          <a:endParaRPr lang="es-MX" sz="1400"/>
        </a:p>
      </dgm:t>
    </dgm:pt>
    <dgm:pt modelId="{CC3E658B-88E6-40F6-828F-CB558D777B98}" type="sibTrans" cxnId="{239CC685-5A17-47BF-BFFC-11F944993DD3}">
      <dgm:prSet/>
      <dgm:spPr/>
      <dgm:t>
        <a:bodyPr/>
        <a:lstStyle/>
        <a:p>
          <a:endParaRPr lang="es-MX" sz="1400"/>
        </a:p>
      </dgm:t>
    </dgm:pt>
    <dgm:pt modelId="{3BA12F9A-DAA1-4FF0-A3B3-252D1395F82F}" type="pres">
      <dgm:prSet presAssocID="{CBB2F7B1-3872-4E93-BE83-E04EE5556FD2}" presName="linear" presStyleCnt="0">
        <dgm:presLayoutVars>
          <dgm:dir/>
          <dgm:animLvl val="lvl"/>
          <dgm:resizeHandles val="exact"/>
        </dgm:presLayoutVars>
      </dgm:prSet>
      <dgm:spPr/>
    </dgm:pt>
    <dgm:pt modelId="{852B7423-EE47-486B-8302-A2C91F46007C}" type="pres">
      <dgm:prSet presAssocID="{0F21CC02-D9CE-461B-9CC9-D4315E6E9722}" presName="parentLin" presStyleCnt="0"/>
      <dgm:spPr/>
    </dgm:pt>
    <dgm:pt modelId="{69CF7D00-A4A6-45A2-87D8-830D084E3072}" type="pres">
      <dgm:prSet presAssocID="{0F21CC02-D9CE-461B-9CC9-D4315E6E9722}" presName="parentLeftMargin" presStyleLbl="node1" presStyleIdx="0" presStyleCnt="1"/>
      <dgm:spPr/>
    </dgm:pt>
    <dgm:pt modelId="{F81B77E6-F910-458A-BBAF-21F488D8ADEC}" type="pres">
      <dgm:prSet presAssocID="{0F21CC02-D9CE-461B-9CC9-D4315E6E9722}" presName="parentText" presStyleLbl="node1" presStyleIdx="0" presStyleCnt="1">
        <dgm:presLayoutVars>
          <dgm:chMax val="0"/>
          <dgm:bulletEnabled val="1"/>
        </dgm:presLayoutVars>
      </dgm:prSet>
      <dgm:spPr/>
    </dgm:pt>
    <dgm:pt modelId="{46B139BC-026F-4E81-913F-D6559AFCC92D}" type="pres">
      <dgm:prSet presAssocID="{0F21CC02-D9CE-461B-9CC9-D4315E6E9722}" presName="negativeSpace" presStyleCnt="0"/>
      <dgm:spPr/>
    </dgm:pt>
    <dgm:pt modelId="{EA301F63-4D4B-472B-872B-3737E8BE84FB}" type="pres">
      <dgm:prSet presAssocID="{0F21CC02-D9CE-461B-9CC9-D4315E6E9722}" presName="childText" presStyleLbl="conFgAcc1" presStyleIdx="0" presStyleCnt="1" custLinFactNeighborX="-3796" custLinFactNeighborY="59274">
        <dgm:presLayoutVars>
          <dgm:bulletEnabled val="1"/>
        </dgm:presLayoutVars>
      </dgm:prSet>
      <dgm:spPr/>
    </dgm:pt>
  </dgm:ptLst>
  <dgm:cxnLst>
    <dgm:cxn modelId="{71048F07-9860-4E51-B36B-2A8D41A323D1}" type="presOf" srcId="{4F4BB9CA-C292-4876-A70C-719D8B773277}" destId="{EA301F63-4D4B-472B-872B-3737E8BE84FB}" srcOrd="0" destOrd="0" presId="urn:microsoft.com/office/officeart/2005/8/layout/list1"/>
    <dgm:cxn modelId="{6A4FBD0F-9192-4B51-AC43-37843144A681}" type="presOf" srcId="{63AA6DB9-D27C-4E88-9C89-90538DC5C21E}" destId="{EA301F63-4D4B-472B-872B-3737E8BE84FB}" srcOrd="0" destOrd="2" presId="urn:microsoft.com/office/officeart/2005/8/layout/list1"/>
    <dgm:cxn modelId="{8CA7E318-A1CD-4E62-8E83-0CDFED279F50}" srcId="{0F21CC02-D9CE-461B-9CC9-D4315E6E9722}" destId="{922AF5E6-0F46-48F2-8358-B86E7BD9CA5A}" srcOrd="1" destOrd="0" parTransId="{487562A8-70A5-47BA-A86F-5C141F3D716F}" sibTransId="{1E9EE18D-E15B-457B-805A-C16438E35FC7}"/>
    <dgm:cxn modelId="{15291A6A-10DE-4264-8266-48E272A1B7D2}" type="presOf" srcId="{0F21CC02-D9CE-461B-9CC9-D4315E6E9722}" destId="{F81B77E6-F910-458A-BBAF-21F488D8ADEC}" srcOrd="1" destOrd="0" presId="urn:microsoft.com/office/officeart/2005/8/layout/list1"/>
    <dgm:cxn modelId="{FE5FC86F-FDB5-40AD-978D-79E91D889540}" srcId="{CBB2F7B1-3872-4E93-BE83-E04EE5556FD2}" destId="{0F21CC02-D9CE-461B-9CC9-D4315E6E9722}" srcOrd="0" destOrd="0" parTransId="{83CED4EA-ABE7-402A-BB3D-9C020FC8DBCC}" sibTransId="{88281D11-F9FF-4689-AAE3-0AB9214411F2}"/>
    <dgm:cxn modelId="{25B8DB83-3DE2-43ED-8700-81C668ECD804}" type="presOf" srcId="{CBB2F7B1-3872-4E93-BE83-E04EE5556FD2}" destId="{3BA12F9A-DAA1-4FF0-A3B3-252D1395F82F}" srcOrd="0" destOrd="0" presId="urn:microsoft.com/office/officeart/2005/8/layout/list1"/>
    <dgm:cxn modelId="{239CC685-5A17-47BF-BFFC-11F944993DD3}" srcId="{0F21CC02-D9CE-461B-9CC9-D4315E6E9722}" destId="{63AA6DB9-D27C-4E88-9C89-90538DC5C21E}" srcOrd="2" destOrd="0" parTransId="{EA33BA70-1045-433E-8DDA-536D0E11573D}" sibTransId="{CC3E658B-88E6-40F6-828F-CB558D777B98}"/>
    <dgm:cxn modelId="{1955DEA4-C843-4635-A6FF-90CAF52746B7}" type="presOf" srcId="{0F21CC02-D9CE-461B-9CC9-D4315E6E9722}" destId="{69CF7D00-A4A6-45A2-87D8-830D084E3072}" srcOrd="0" destOrd="0" presId="urn:microsoft.com/office/officeart/2005/8/layout/list1"/>
    <dgm:cxn modelId="{835711AC-90DB-40A7-9EAF-B539AFE2F9D5}" srcId="{0F21CC02-D9CE-461B-9CC9-D4315E6E9722}" destId="{4F4BB9CA-C292-4876-A70C-719D8B773277}" srcOrd="0" destOrd="0" parTransId="{C390DDA8-92C5-4DD0-80B5-3B3AED477BFD}" sibTransId="{18E4F7EB-178C-4E04-BBF9-36CDBDCE84FD}"/>
    <dgm:cxn modelId="{6C32F1D8-9A7B-4AEA-B609-49FD20F70C90}" type="presOf" srcId="{922AF5E6-0F46-48F2-8358-B86E7BD9CA5A}" destId="{EA301F63-4D4B-472B-872B-3737E8BE84FB}" srcOrd="0" destOrd="1" presId="urn:microsoft.com/office/officeart/2005/8/layout/list1"/>
    <dgm:cxn modelId="{88C5B753-F39C-4D4D-B4EB-353728D530C4}" type="presParOf" srcId="{3BA12F9A-DAA1-4FF0-A3B3-252D1395F82F}" destId="{852B7423-EE47-486B-8302-A2C91F46007C}" srcOrd="0" destOrd="0" presId="urn:microsoft.com/office/officeart/2005/8/layout/list1"/>
    <dgm:cxn modelId="{9146509D-489E-4468-AEAD-8D2AC527E031}" type="presParOf" srcId="{852B7423-EE47-486B-8302-A2C91F46007C}" destId="{69CF7D00-A4A6-45A2-87D8-830D084E3072}" srcOrd="0" destOrd="0" presId="urn:microsoft.com/office/officeart/2005/8/layout/list1"/>
    <dgm:cxn modelId="{E4C7FA1E-4BF0-4583-923F-1DEC0D66571E}" type="presParOf" srcId="{852B7423-EE47-486B-8302-A2C91F46007C}" destId="{F81B77E6-F910-458A-BBAF-21F488D8ADEC}" srcOrd="1" destOrd="0" presId="urn:microsoft.com/office/officeart/2005/8/layout/list1"/>
    <dgm:cxn modelId="{27C299EE-CB00-46BD-8E36-10340D0E8A3E}" type="presParOf" srcId="{3BA12F9A-DAA1-4FF0-A3B3-252D1395F82F}" destId="{46B139BC-026F-4E81-913F-D6559AFCC92D}" srcOrd="1" destOrd="0" presId="urn:microsoft.com/office/officeart/2005/8/layout/list1"/>
    <dgm:cxn modelId="{A3D79498-24AD-4D63-9632-3748DD5933D4}" type="presParOf" srcId="{3BA12F9A-DAA1-4FF0-A3B3-252D1395F82F}" destId="{EA301F63-4D4B-472B-872B-3737E8BE84FB}"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26798-9690-4E02-9D4C-1BE2C104BA79}">
      <dsp:nvSpPr>
        <dsp:cNvPr id="0" name=""/>
        <dsp:cNvSpPr/>
      </dsp:nvSpPr>
      <dsp:spPr>
        <a:xfrm>
          <a:off x="0" y="67876"/>
          <a:ext cx="6981291"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a:t>Orden del Día</a:t>
          </a:r>
          <a:endParaRPr lang="en-US" sz="2400" kern="1200"/>
        </a:p>
      </dsp:txBody>
      <dsp:txXfrm>
        <a:off x="28100" y="95976"/>
        <a:ext cx="6925091" cy="519439"/>
      </dsp:txXfrm>
    </dsp:sp>
    <dsp:sp modelId="{218C3F50-12A8-4B24-88CD-0D059084D764}">
      <dsp:nvSpPr>
        <dsp:cNvPr id="0" name=""/>
        <dsp:cNvSpPr/>
      </dsp:nvSpPr>
      <dsp:spPr>
        <a:xfrm>
          <a:off x="0" y="643516"/>
          <a:ext cx="6981291"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5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Verificación y Declaración de Quórum Legal</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Lectura y Aprobación de la Orden del Día</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Presentación de Integrantes y Modificaciones al COCODI</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Ratificación del Acta de la Sesión Anterior</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Seguimiento de Acuerdos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Desahogo de Temas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Asuntos Generales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Aprobación de Calendario Próximas Sesiones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Revisión y Ratificación de los Acuerdos Adoptados en la Reunión</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Clausura</a:t>
          </a:r>
          <a:endParaRPr lang="en-US" sz="1900" kern="1200">
            <a:solidFill>
              <a:schemeClr val="tx1">
                <a:lumMod val="75000"/>
                <a:lumOff val="25000"/>
              </a:schemeClr>
            </a:solidFill>
          </a:endParaRPr>
        </a:p>
      </dsp:txBody>
      <dsp:txXfrm>
        <a:off x="0" y="643516"/>
        <a:ext cx="6981291" cy="327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DDA0F-1920-4FE0-B305-586981796B0D}">
      <dsp:nvSpPr>
        <dsp:cNvPr id="0" name=""/>
        <dsp:cNvSpPr/>
      </dsp:nvSpPr>
      <dsp:spPr>
        <a:xfrm>
          <a:off x="6327"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Describir el estatus de proyectos con los que cuentan. </a:t>
          </a:r>
        </a:p>
      </dsp:txBody>
      <dsp:txXfrm>
        <a:off x="45572" y="837917"/>
        <a:ext cx="2165243" cy="1635654"/>
      </dsp:txXfrm>
    </dsp:sp>
    <dsp:sp modelId="{5AE29C7E-5E36-4C31-BD95-0629AEFBC359}">
      <dsp:nvSpPr>
        <dsp:cNvPr id="0" name=""/>
        <dsp:cNvSpPr/>
      </dsp:nvSpPr>
      <dsp:spPr>
        <a:xfrm>
          <a:off x="6327" y="2473571"/>
          <a:ext cx="2243733" cy="7202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Estatus de Proyecto</a:t>
          </a:r>
        </a:p>
      </dsp:txBody>
      <dsp:txXfrm>
        <a:off x="6327" y="2473571"/>
        <a:ext cx="1580093" cy="720206"/>
      </dsp:txXfrm>
    </dsp:sp>
    <dsp:sp modelId="{B9B7294F-5735-4B38-8F73-8D2A379B67B3}">
      <dsp:nvSpPr>
        <dsp:cNvPr id="0" name=""/>
        <dsp:cNvSpPr/>
      </dsp:nvSpPr>
      <dsp:spPr>
        <a:xfrm>
          <a:off x="1649892" y="2587970"/>
          <a:ext cx="785306" cy="785306"/>
        </a:xfrm>
        <a:prstGeom prst="ellipse">
          <a:avLst/>
        </a:prstGeom>
        <a:blipFill rotWithShape="1">
          <a:blip xmlns:r="http://schemas.openxmlformats.org/officeDocument/2006/relationships" r:embed="rId1"/>
          <a:srcRect/>
          <a:stretch>
            <a:fillRect/>
          </a:stretch>
        </a:blip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D1A85E1-3C73-489A-9E02-D42B2505D276}">
      <dsp:nvSpPr>
        <dsp:cNvPr id="0" name=""/>
        <dsp:cNvSpPr/>
      </dsp:nvSpPr>
      <dsp:spPr>
        <a:xfrm>
          <a:off x="2629754"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Presentar el estado actual de los procesos y/o indicadores con los que cuentan.</a:t>
          </a:r>
        </a:p>
      </dsp:txBody>
      <dsp:txXfrm>
        <a:off x="2668999" y="837917"/>
        <a:ext cx="2165243" cy="1635654"/>
      </dsp:txXfrm>
    </dsp:sp>
    <dsp:sp modelId="{79B8E9BA-CF5F-4407-93FE-2A958F671411}">
      <dsp:nvSpPr>
        <dsp:cNvPr id="0" name=""/>
        <dsp:cNvSpPr/>
      </dsp:nvSpPr>
      <dsp:spPr>
        <a:xfrm>
          <a:off x="2629754" y="2473571"/>
          <a:ext cx="2243733" cy="7202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Tablero de Control</a:t>
          </a:r>
        </a:p>
      </dsp:txBody>
      <dsp:txXfrm>
        <a:off x="2629754" y="2473571"/>
        <a:ext cx="1580093" cy="720206"/>
      </dsp:txXfrm>
    </dsp:sp>
    <dsp:sp modelId="{8AFAA137-D278-44C8-8249-E3E7D31552B2}">
      <dsp:nvSpPr>
        <dsp:cNvPr id="0" name=""/>
        <dsp:cNvSpPr/>
      </dsp:nvSpPr>
      <dsp:spPr>
        <a:xfrm>
          <a:off x="4273319" y="2587970"/>
          <a:ext cx="785306" cy="785306"/>
        </a:xfrm>
        <a:prstGeom prst="ellipse">
          <a:avLst/>
        </a:prstGeom>
        <a:blipFill rotWithShape="1">
          <a:blip xmlns:r="http://schemas.openxmlformats.org/officeDocument/2006/relationships" r:embed="rId2"/>
          <a:srcRect/>
          <a:stretch>
            <a:fillRect l="-74000" r="-74000"/>
          </a:stretch>
        </a:blip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8095633-121F-483A-8344-FF27839B2BEB}">
      <dsp:nvSpPr>
        <dsp:cNvPr id="0" name=""/>
        <dsp:cNvSpPr/>
      </dsp:nvSpPr>
      <dsp:spPr>
        <a:xfrm>
          <a:off x="5253181"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Redactar las licitaciones de servicios que fueron ejercidas en el trimestre actual.</a:t>
          </a:r>
        </a:p>
      </dsp:txBody>
      <dsp:txXfrm>
        <a:off x="5292426" y="837917"/>
        <a:ext cx="2165243" cy="1635654"/>
      </dsp:txXfrm>
    </dsp:sp>
    <dsp:sp modelId="{557F4A3D-D77A-4C5F-BA59-4FF70FF242CD}">
      <dsp:nvSpPr>
        <dsp:cNvPr id="0" name=""/>
        <dsp:cNvSpPr/>
      </dsp:nvSpPr>
      <dsp:spPr>
        <a:xfrm>
          <a:off x="5253181" y="2473571"/>
          <a:ext cx="2243733" cy="7202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endParaRPr lang="es-MX" sz="1600" kern="1200"/>
        </a:p>
        <a:p>
          <a:pPr marL="0" lvl="0" indent="0" algn="ctr" defTabSz="711200">
            <a:lnSpc>
              <a:spcPct val="90000"/>
            </a:lnSpc>
            <a:spcBef>
              <a:spcPct val="0"/>
            </a:spcBef>
            <a:spcAft>
              <a:spcPct val="35000"/>
            </a:spcAft>
            <a:buNone/>
          </a:pPr>
          <a:r>
            <a:rPr lang="es-MX" sz="1600" kern="1200"/>
            <a:t>Licitaciones de Servicios</a:t>
          </a:r>
        </a:p>
        <a:p>
          <a:pPr marL="0" lvl="0" indent="0" algn="l" defTabSz="711200">
            <a:lnSpc>
              <a:spcPct val="90000"/>
            </a:lnSpc>
            <a:spcBef>
              <a:spcPct val="0"/>
            </a:spcBef>
            <a:spcAft>
              <a:spcPct val="35000"/>
            </a:spcAft>
            <a:buNone/>
          </a:pPr>
          <a:endParaRPr lang="es-MX" sz="1600" kern="1200"/>
        </a:p>
      </dsp:txBody>
      <dsp:txXfrm>
        <a:off x="5253181" y="2473571"/>
        <a:ext cx="1580093" cy="720206"/>
      </dsp:txXfrm>
    </dsp:sp>
    <dsp:sp modelId="{395B1B8D-90CC-45F4-BFD2-F580245A8724}">
      <dsp:nvSpPr>
        <dsp:cNvPr id="0" name=""/>
        <dsp:cNvSpPr/>
      </dsp:nvSpPr>
      <dsp:spPr>
        <a:xfrm>
          <a:off x="6896746" y="2587970"/>
          <a:ext cx="785306" cy="785306"/>
        </a:xfrm>
        <a:prstGeom prst="ellipse">
          <a:avLst/>
        </a:prstGeom>
        <a:blipFill rotWithShape="1">
          <a:blip xmlns:r="http://schemas.openxmlformats.org/officeDocument/2006/relationships" r:embed="rId3"/>
          <a:srcRect/>
          <a:stretch>
            <a:fillRect l="-39000" r="-39000"/>
          </a:stretch>
        </a:blip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87B1559-4E65-488E-820A-AD6235601741}">
      <dsp:nvSpPr>
        <dsp:cNvPr id="0" name=""/>
        <dsp:cNvSpPr/>
      </dsp:nvSpPr>
      <dsp:spPr>
        <a:xfrm>
          <a:off x="7876608"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Redactar mediante pasos la estructura tecnológica con la que cuenta la institución</a:t>
          </a:r>
        </a:p>
      </dsp:txBody>
      <dsp:txXfrm>
        <a:off x="7915853" y="837917"/>
        <a:ext cx="2165243" cy="1635654"/>
      </dsp:txXfrm>
    </dsp:sp>
    <dsp:sp modelId="{CCBEED8E-5BFC-413E-A32A-47B7EB0E7DF9}">
      <dsp:nvSpPr>
        <dsp:cNvPr id="0" name=""/>
        <dsp:cNvSpPr/>
      </dsp:nvSpPr>
      <dsp:spPr>
        <a:xfrm>
          <a:off x="7876608" y="2473571"/>
          <a:ext cx="2243733" cy="7202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Infraestructura Tecnológica</a:t>
          </a:r>
        </a:p>
      </dsp:txBody>
      <dsp:txXfrm>
        <a:off x="7876608" y="2473571"/>
        <a:ext cx="1580093" cy="720206"/>
      </dsp:txXfrm>
    </dsp:sp>
    <dsp:sp modelId="{634D5497-1158-44B8-B79E-2824641CE5E2}">
      <dsp:nvSpPr>
        <dsp:cNvPr id="0" name=""/>
        <dsp:cNvSpPr/>
      </dsp:nvSpPr>
      <dsp:spPr>
        <a:xfrm>
          <a:off x="9520173" y="2587970"/>
          <a:ext cx="785306" cy="785306"/>
        </a:xfrm>
        <a:prstGeom prst="ellipse">
          <a:avLst/>
        </a:prstGeom>
        <a:blipFill rotWithShape="1">
          <a:blip xmlns:r="http://schemas.openxmlformats.org/officeDocument/2006/relationships" r:embed="rId4"/>
          <a:srcRect/>
          <a:stretch>
            <a:fillRect l="-40000" r="-40000"/>
          </a:stretch>
        </a:blip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01F63-4D4B-472B-872B-3737E8BE84FB}">
      <dsp:nvSpPr>
        <dsp:cNvPr id="0" name=""/>
        <dsp:cNvSpPr/>
      </dsp:nvSpPr>
      <dsp:spPr>
        <a:xfrm>
          <a:off x="0" y="241418"/>
          <a:ext cx="4887069" cy="10631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79291" tIns="312420" rIns="379291" bIns="99568" numCol="1" spcCol="1270" anchor="t" anchorCtr="0">
          <a:noAutofit/>
        </a:bodyPr>
        <a:lstStyle/>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Denuncias Concluidas: </a:t>
          </a:r>
          <a:r>
            <a:rPr lang="es-MX" sz="1400" kern="1200">
              <a:solidFill>
                <a:srgbClr val="FF0000"/>
              </a:solidFill>
            </a:rPr>
            <a:t>12</a:t>
          </a:r>
        </a:p>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Denuncias en investigación: </a:t>
          </a:r>
          <a:r>
            <a:rPr lang="es-MX" sz="1400" kern="1200">
              <a:solidFill>
                <a:srgbClr val="FF0000"/>
              </a:solidFill>
            </a:rPr>
            <a:t>15</a:t>
          </a:r>
        </a:p>
        <a:p>
          <a:pPr marL="114300" lvl="1" indent="-114300" algn="l" defTabSz="622300">
            <a:lnSpc>
              <a:spcPct val="90000"/>
            </a:lnSpc>
            <a:spcBef>
              <a:spcPct val="0"/>
            </a:spcBef>
            <a:spcAft>
              <a:spcPct val="15000"/>
            </a:spcAft>
            <a:buChar char="•"/>
          </a:pPr>
          <a:r>
            <a:rPr lang="es-MX" sz="1400" kern="1200">
              <a:solidFill>
                <a:schemeClr val="tx1">
                  <a:lumMod val="75000"/>
                  <a:lumOff val="25000"/>
                </a:schemeClr>
              </a:solidFill>
            </a:rPr>
            <a:t>Turnado en Responsabilidades</a:t>
          </a:r>
          <a:r>
            <a:rPr lang="es-MX" sz="1400" kern="1200"/>
            <a:t>: </a:t>
          </a:r>
          <a:r>
            <a:rPr lang="es-MX" sz="1400" kern="1200">
              <a:solidFill>
                <a:srgbClr val="FF0000"/>
              </a:solidFill>
            </a:rPr>
            <a:t>2</a:t>
          </a:r>
        </a:p>
      </dsp:txBody>
      <dsp:txXfrm>
        <a:off x="0" y="241418"/>
        <a:ext cx="4887069" cy="1063125"/>
      </dsp:txXfrm>
    </dsp:sp>
    <dsp:sp modelId="{F81B77E6-F910-458A-BBAF-21F488D8ADEC}">
      <dsp:nvSpPr>
        <dsp:cNvPr id="0" name=""/>
        <dsp:cNvSpPr/>
      </dsp:nvSpPr>
      <dsp:spPr>
        <a:xfrm>
          <a:off x="244353" y="10009"/>
          <a:ext cx="3420949"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304" tIns="0" rIns="129304" bIns="0" numCol="1" spcCol="1270" anchor="ctr" anchorCtr="0">
          <a:noAutofit/>
        </a:bodyPr>
        <a:lstStyle/>
        <a:p>
          <a:pPr marL="0" lvl="0" indent="0" algn="l" defTabSz="622300">
            <a:lnSpc>
              <a:spcPct val="90000"/>
            </a:lnSpc>
            <a:spcBef>
              <a:spcPct val="0"/>
            </a:spcBef>
            <a:spcAft>
              <a:spcPct val="35000"/>
            </a:spcAft>
            <a:buNone/>
          </a:pPr>
          <a:r>
            <a:rPr lang="es-MX" sz="1400" b="1" kern="1200"/>
            <a:t>Estatus de Denuncias:</a:t>
          </a:r>
        </a:p>
      </dsp:txBody>
      <dsp:txXfrm>
        <a:off x="265969" y="31625"/>
        <a:ext cx="337771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0F381-32F2-48B4-AFEB-123F3B219B31}" type="datetimeFigureOut">
              <a:rPr lang="es-ES" smtClean="0"/>
              <a:t>27/03/2026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34D54-64E2-49A5-846A-1891CF3DEE40}" type="slidenum">
              <a:rPr lang="es-ES" smtClean="0"/>
              <a:t>‹Nº›</a:t>
            </a:fld>
            <a:endParaRPr lang="es-ES"/>
          </a:p>
        </p:txBody>
      </p:sp>
    </p:spTree>
    <p:extLst>
      <p:ext uri="{BB962C8B-B14F-4D97-AF65-F5344CB8AC3E}">
        <p14:creationId xmlns:p14="http://schemas.microsoft.com/office/powerpoint/2010/main" val="177920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3</a:t>
            </a:fld>
            <a:endParaRPr lang="es-ES"/>
          </a:p>
        </p:txBody>
      </p:sp>
    </p:spTree>
    <p:extLst>
      <p:ext uri="{BB962C8B-B14F-4D97-AF65-F5344CB8AC3E}">
        <p14:creationId xmlns:p14="http://schemas.microsoft.com/office/powerpoint/2010/main" val="428793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284ECAD9-32EE-4091-BDA5-6BD15ACC5E58}" type="slidenum">
              <a:rPr lang="es-ES" smtClean="0"/>
              <a:t>37</a:t>
            </a:fld>
            <a:endParaRPr lang="es-ES"/>
          </a:p>
        </p:txBody>
      </p:sp>
    </p:spTree>
    <p:extLst>
      <p:ext uri="{BB962C8B-B14F-4D97-AF65-F5344CB8AC3E}">
        <p14:creationId xmlns:p14="http://schemas.microsoft.com/office/powerpoint/2010/main" val="291686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4</a:t>
            </a:fld>
            <a:endParaRPr lang="es-ES"/>
          </a:p>
        </p:txBody>
      </p:sp>
    </p:spTree>
    <p:extLst>
      <p:ext uri="{BB962C8B-B14F-4D97-AF65-F5344CB8AC3E}">
        <p14:creationId xmlns:p14="http://schemas.microsoft.com/office/powerpoint/2010/main" val="369757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5</a:t>
            </a:fld>
            <a:endParaRPr lang="es-ES"/>
          </a:p>
        </p:txBody>
      </p:sp>
    </p:spTree>
    <p:extLst>
      <p:ext uri="{BB962C8B-B14F-4D97-AF65-F5344CB8AC3E}">
        <p14:creationId xmlns:p14="http://schemas.microsoft.com/office/powerpoint/2010/main" val="348733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6</a:t>
            </a:fld>
            <a:endParaRPr lang="es-ES"/>
          </a:p>
        </p:txBody>
      </p:sp>
    </p:spTree>
    <p:extLst>
      <p:ext uri="{BB962C8B-B14F-4D97-AF65-F5344CB8AC3E}">
        <p14:creationId xmlns:p14="http://schemas.microsoft.com/office/powerpoint/2010/main" val="414907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EF62-E399-5E71-4832-955FCA90F419}"/>
            </a:ext>
          </a:extLst>
        </p:cNvPr>
        <p:cNvGrpSpPr/>
        <p:nvPr/>
      </p:nvGrpSpPr>
      <p:grpSpPr>
        <a:xfrm>
          <a:off x="0" y="0"/>
          <a:ext cx="0" cy="0"/>
          <a:chOff x="0" y="0"/>
          <a:chExt cx="0" cy="0"/>
        </a:xfrm>
      </p:grpSpPr>
      <p:sp>
        <p:nvSpPr>
          <p:cNvPr id="2" name="Marcador de posición de imagen de diapositiva 1">
            <a:extLst>
              <a:ext uri="{FF2B5EF4-FFF2-40B4-BE49-F238E27FC236}">
                <a16:creationId xmlns:a16="http://schemas.microsoft.com/office/drawing/2014/main" id="{28BC24D7-F1ED-7096-96FA-7CB929DE8BF3}"/>
              </a:ext>
            </a:extLst>
          </p:cNvPr>
          <p:cNvSpPr>
            <a:spLocks noGrp="1" noRot="1" noChangeAspect="1"/>
          </p:cNvSpPr>
          <p:nvPr>
            <p:ph type="sldImg"/>
          </p:nvPr>
        </p:nvSpPr>
        <p:spPr/>
      </p:sp>
      <p:sp>
        <p:nvSpPr>
          <p:cNvPr id="3" name="Marcador de posición de notas 2">
            <a:extLst>
              <a:ext uri="{FF2B5EF4-FFF2-40B4-BE49-F238E27FC236}">
                <a16:creationId xmlns:a16="http://schemas.microsoft.com/office/drawing/2014/main" id="{4BA1D588-AEBB-A815-38F4-FF3C5FF70E67}"/>
              </a:ext>
            </a:extLst>
          </p:cNvPr>
          <p:cNvSpPr>
            <a:spLocks noGrp="1"/>
          </p:cNvSpPr>
          <p:nvPr>
            <p:ph type="body" idx="1"/>
          </p:nvPr>
        </p:nvSpPr>
        <p:spPr/>
        <p:txBody>
          <a:bodyPr rtlCol="0"/>
          <a:lstStyle/>
          <a:p>
            <a:pPr rtl="0"/>
            <a:endParaRPr lang="es-ES"/>
          </a:p>
        </p:txBody>
      </p:sp>
      <p:sp>
        <p:nvSpPr>
          <p:cNvPr id="4" name="Marcador de posición de número de diapositiva 3">
            <a:extLst>
              <a:ext uri="{FF2B5EF4-FFF2-40B4-BE49-F238E27FC236}">
                <a16:creationId xmlns:a16="http://schemas.microsoft.com/office/drawing/2014/main" id="{C16982F5-7C06-0590-3F33-4CBA5FAB701E}"/>
              </a:ext>
            </a:extLst>
          </p:cNvPr>
          <p:cNvSpPr>
            <a:spLocks noGrp="1"/>
          </p:cNvSpPr>
          <p:nvPr>
            <p:ph type="sldNum" sz="quarter" idx="10"/>
          </p:nvPr>
        </p:nvSpPr>
        <p:spPr/>
        <p:txBody>
          <a:bodyPr rtlCol="0"/>
          <a:lstStyle/>
          <a:p>
            <a:pPr rtl="0"/>
            <a:fld id="{284ECAD9-32EE-4091-BDA5-6BD15ACC5E58}" type="slidenum">
              <a:rPr lang="es-ES" smtClean="0"/>
              <a:t>13</a:t>
            </a:fld>
            <a:endParaRPr lang="es-ES"/>
          </a:p>
        </p:txBody>
      </p:sp>
    </p:spTree>
    <p:extLst>
      <p:ext uri="{BB962C8B-B14F-4D97-AF65-F5344CB8AC3E}">
        <p14:creationId xmlns:p14="http://schemas.microsoft.com/office/powerpoint/2010/main" val="163189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BFA26-BD02-B4F5-EFA0-53ADAE1059A6}"/>
            </a:ext>
          </a:extLst>
        </p:cNvPr>
        <p:cNvGrpSpPr/>
        <p:nvPr/>
      </p:nvGrpSpPr>
      <p:grpSpPr>
        <a:xfrm>
          <a:off x="0" y="0"/>
          <a:ext cx="0" cy="0"/>
          <a:chOff x="0" y="0"/>
          <a:chExt cx="0" cy="0"/>
        </a:xfrm>
      </p:grpSpPr>
      <p:sp>
        <p:nvSpPr>
          <p:cNvPr id="2" name="Marcador de posición de imagen de diapositiva 1">
            <a:extLst>
              <a:ext uri="{FF2B5EF4-FFF2-40B4-BE49-F238E27FC236}">
                <a16:creationId xmlns:a16="http://schemas.microsoft.com/office/drawing/2014/main" id="{E371A64A-1458-FD73-DC37-658A21616A95}"/>
              </a:ext>
            </a:extLst>
          </p:cNvPr>
          <p:cNvSpPr>
            <a:spLocks noGrp="1" noRot="1" noChangeAspect="1"/>
          </p:cNvSpPr>
          <p:nvPr>
            <p:ph type="sldImg"/>
          </p:nvPr>
        </p:nvSpPr>
        <p:spPr/>
      </p:sp>
      <p:sp>
        <p:nvSpPr>
          <p:cNvPr id="3" name="Marcador de posición de notas 2">
            <a:extLst>
              <a:ext uri="{FF2B5EF4-FFF2-40B4-BE49-F238E27FC236}">
                <a16:creationId xmlns:a16="http://schemas.microsoft.com/office/drawing/2014/main" id="{EA56DB97-954E-9679-086E-FEDFF7E81C95}"/>
              </a:ext>
            </a:extLst>
          </p:cNvPr>
          <p:cNvSpPr>
            <a:spLocks noGrp="1"/>
          </p:cNvSpPr>
          <p:nvPr>
            <p:ph type="body" idx="1"/>
          </p:nvPr>
        </p:nvSpPr>
        <p:spPr/>
        <p:txBody>
          <a:bodyPr rtlCol="0"/>
          <a:lstStyle/>
          <a:p>
            <a:pPr rtl="0"/>
            <a:endParaRPr lang="es-ES"/>
          </a:p>
        </p:txBody>
      </p:sp>
      <p:sp>
        <p:nvSpPr>
          <p:cNvPr id="4" name="Marcador de posición de número de diapositiva 3">
            <a:extLst>
              <a:ext uri="{FF2B5EF4-FFF2-40B4-BE49-F238E27FC236}">
                <a16:creationId xmlns:a16="http://schemas.microsoft.com/office/drawing/2014/main" id="{919B5B79-DD1A-A42D-9FB0-5B6D9D6BFA5D}"/>
              </a:ext>
            </a:extLst>
          </p:cNvPr>
          <p:cNvSpPr>
            <a:spLocks noGrp="1"/>
          </p:cNvSpPr>
          <p:nvPr>
            <p:ph type="sldNum" sz="quarter" idx="10"/>
          </p:nvPr>
        </p:nvSpPr>
        <p:spPr/>
        <p:txBody>
          <a:bodyPr rtlCol="0"/>
          <a:lstStyle/>
          <a:p>
            <a:pPr rtl="0"/>
            <a:fld id="{284ECAD9-32EE-4091-BDA5-6BD15ACC5E58}" type="slidenum">
              <a:rPr lang="es-ES" smtClean="0"/>
              <a:t>14</a:t>
            </a:fld>
            <a:endParaRPr lang="es-ES"/>
          </a:p>
        </p:txBody>
      </p:sp>
    </p:spTree>
    <p:extLst>
      <p:ext uri="{BB962C8B-B14F-4D97-AF65-F5344CB8AC3E}">
        <p14:creationId xmlns:p14="http://schemas.microsoft.com/office/powerpoint/2010/main" val="376301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7550" y="1162050"/>
            <a:ext cx="5575300" cy="3136900"/>
          </a:xfrm>
        </p:spPr>
      </p:sp>
      <p:sp>
        <p:nvSpPr>
          <p:cNvPr id="3" name="2 Marcador de notas"/>
          <p:cNvSpPr>
            <a:spLocks noGrp="1"/>
          </p:cNvSpPr>
          <p:nvPr>
            <p:ph type="body" idx="1"/>
          </p:nvPr>
        </p:nvSpPr>
        <p:spPr/>
        <p:txBody>
          <a:bodyPr>
            <a:normAutofit/>
          </a:bodyPr>
          <a:lstStyle/>
          <a:p>
            <a:r>
              <a:rPr lang="es-MX" sz="800"/>
              <a:t>Cuando escuchamos por primera vez hablar del tema de CI, se nos viene a la mente muchas ideas, y entre ellas están los paradigmas. </a:t>
            </a:r>
          </a:p>
          <a:p>
            <a:endParaRPr lang="es-MX" sz="800"/>
          </a:p>
          <a:p>
            <a:r>
              <a:rPr lang="es-MX" sz="200"/>
              <a:t>Los paradigmas sobre el CI son aquellas ideas erróneas que nos hacemos por desconocimiento del tema y que debemos romper para poder permear la importancia real del tema y mitigar la resistencia al cambio.</a:t>
            </a:r>
          </a:p>
          <a:p>
            <a:endParaRPr lang="es-MX" sz="800"/>
          </a:p>
          <a:p>
            <a:pPr marL="232943" indent="-232943">
              <a:buAutoNum type="arabicPeriod"/>
            </a:pPr>
            <a:r>
              <a:rPr lang="es-MX" sz="800"/>
              <a:t>Tema nuevo y especializado. El CI es un tema en el que participamos desde que nos establecemos metas u objetivos en nuestra vida diaria, hasta cuando formamos parte de una institución. </a:t>
            </a:r>
          </a:p>
          <a:p>
            <a:pPr marL="232943" indent="-232943">
              <a:buAutoNum type="arabicPeriod"/>
            </a:pPr>
            <a:r>
              <a:rPr lang="es-MX" sz="800"/>
              <a:t>No es necesario ser un alto directivo para que el control interno nos sirva, sin embargo como altos directivos debemos ser los mas interesados que se siga una cultura de control interno dentro de la institución ya que nos permite tener un panorama completo de cómo están sucediendo las cosas y podemos estar seguros que las cosas se están mejorando.</a:t>
            </a:r>
          </a:p>
          <a:p>
            <a:pPr marL="232943" indent="-232943">
              <a:buAutoNum type="arabicPeriod"/>
            </a:pPr>
            <a:r>
              <a:rPr lang="es-MX" sz="800"/>
              <a:t>El CI aplica en cualquier entidad gubernamental siempre y cuando tenga correctamente definido sus objetivos desde su origen en el marco normativo.</a:t>
            </a:r>
          </a:p>
          <a:p>
            <a:pPr marL="232943" indent="-232943">
              <a:buAutoNum type="arabicPeriod"/>
            </a:pPr>
            <a:r>
              <a:rPr lang="es-MX" sz="800"/>
              <a:t>El CI es una serie de elementos intrínsecos en la operación de una institución gubernamental encaminados a cumplir el mandato normativo que la crea y de los objetivos institucionales así como de los programas públicos.</a:t>
            </a:r>
          </a:p>
          <a:p>
            <a:pPr marL="232943" indent="-232943">
              <a:buAutoNum type="arabicPeriod"/>
            </a:pPr>
            <a:endParaRPr lang="es-MX" baseline="0"/>
          </a:p>
          <a:p>
            <a:pPr marL="232943" indent="-232943">
              <a:buAutoNum type="arabicPeriod"/>
            </a:pPr>
            <a:endParaRPr lang="es-MX" baseline="0"/>
          </a:p>
          <a:p>
            <a:pPr marL="232943" indent="-232943">
              <a:buAutoNum type="arabicPeriod"/>
            </a:pPr>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1F619-8AF0-478A-896A-B096220C8E0D}"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01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284ECAD9-32EE-4091-BDA5-6BD15ACC5E58}" type="slidenum">
              <a:rPr lang="es-ES" smtClean="0"/>
              <a:t>34</a:t>
            </a:fld>
            <a:endParaRPr lang="es-ES"/>
          </a:p>
        </p:txBody>
      </p:sp>
    </p:spTree>
    <p:extLst>
      <p:ext uri="{BB962C8B-B14F-4D97-AF65-F5344CB8AC3E}">
        <p14:creationId xmlns:p14="http://schemas.microsoft.com/office/powerpoint/2010/main" val="175522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10C45-BDF6-4144-A6BB-1BA0D3B5783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127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ítulo_0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191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2210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pic>
        <p:nvPicPr>
          <p:cNvPr id="7" name="Imagen 6" descr="Imagen que contiene Texto">
            <a:extLst>
              <a:ext uri="{FF2B5EF4-FFF2-40B4-BE49-F238E27FC236}">
                <a16:creationId xmlns:a16="http://schemas.microsoft.com/office/drawing/2014/main" id="{EEAFF73C-3CCA-2486-9603-0D13E9BD4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86" t="40303" r="14715" b="40112"/>
          <a:stretch/>
        </p:blipFill>
        <p:spPr>
          <a:xfrm>
            <a:off x="4212592" y="5090160"/>
            <a:ext cx="3766819" cy="814650"/>
          </a:xfrm>
          <a:prstGeom prst="rect">
            <a:avLst/>
          </a:prstGeom>
        </p:spPr>
      </p:pic>
      <p:pic>
        <p:nvPicPr>
          <p:cNvPr id="9" name="Imagen 8" descr="Imagen que contiene Texto">
            <a:extLst>
              <a:ext uri="{FF2B5EF4-FFF2-40B4-BE49-F238E27FC236}">
                <a16:creationId xmlns:a16="http://schemas.microsoft.com/office/drawing/2014/main" id="{D046D3DF-70DB-D8F9-8808-E483A0198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305391"/>
            <a:ext cx="1972825" cy="447174"/>
          </a:xfrm>
          <a:prstGeom prst="rect">
            <a:avLst/>
          </a:prstGeom>
        </p:spPr>
      </p:pic>
      <p:sp>
        <p:nvSpPr>
          <p:cNvPr id="10" name="Rectángulo 9">
            <a:extLst>
              <a:ext uri="{FF2B5EF4-FFF2-40B4-BE49-F238E27FC236}">
                <a16:creationId xmlns:a16="http://schemas.microsoft.com/office/drawing/2014/main" id="{867BB2D8-24DA-E3A7-4C24-F1F0954D19BD}"/>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136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2" name="Títu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es-ES" noProof="0"/>
              <a:t>Haga clic para modificar el estilo de título del patrón</a:t>
            </a:r>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solidFill>
                  <a:schemeClr val="bg1"/>
                </a:solidFill>
              </a:defRPr>
            </a:lvl1pPr>
          </a:lstStyle>
          <a:p>
            <a:pPr rtl="0"/>
            <a:fld id="{5A176532-3C26-418B-B78D-51AF847B2DBF}" type="datetime1">
              <a:rPr lang="es-ES" noProof="0" smtClean="0"/>
              <a:t>27/03/2026</a:t>
            </a:fld>
            <a:endParaRPr lang="es-ES" noProof="0"/>
          </a:p>
        </p:txBody>
      </p:sp>
      <p:sp>
        <p:nvSpPr>
          <p:cNvPr id="6" name="Marcador de pie de pá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es-ES" noProof="0"/>
              <a:t>Pie de página</a:t>
            </a:r>
          </a:p>
        </p:txBody>
      </p:sp>
      <p:sp>
        <p:nvSpPr>
          <p:cNvPr id="7" name="Marcador de número de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es-ES" noProof="0" smtClean="0"/>
              <a:pPr rtl="0"/>
              <a:t>‹Nº›</a:t>
            </a:fld>
            <a:endParaRPr lang="es-ES" noProof="0"/>
          </a:p>
        </p:txBody>
      </p:sp>
      <p:sp>
        <p:nvSpPr>
          <p:cNvPr id="9" name="Rectángu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80380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ítulo_001">
    <p:bg bwMode="black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191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2210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pic>
        <p:nvPicPr>
          <p:cNvPr id="7" name="Imagen 6" descr="Imagen que contiene Texto">
            <a:extLst>
              <a:ext uri="{FF2B5EF4-FFF2-40B4-BE49-F238E27FC236}">
                <a16:creationId xmlns:a16="http://schemas.microsoft.com/office/drawing/2014/main" id="{EEAFF73C-3CCA-2486-9603-0D13E9BD4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86" t="40303" r="14715" b="40112"/>
          <a:stretch/>
        </p:blipFill>
        <p:spPr>
          <a:xfrm>
            <a:off x="4212592" y="5090160"/>
            <a:ext cx="3766819" cy="814650"/>
          </a:xfrm>
          <a:prstGeom prst="rect">
            <a:avLst/>
          </a:prstGeom>
        </p:spPr>
      </p:pic>
      <p:pic>
        <p:nvPicPr>
          <p:cNvPr id="9" name="Imagen 8" descr="Imagen que contiene Texto">
            <a:extLst>
              <a:ext uri="{FF2B5EF4-FFF2-40B4-BE49-F238E27FC236}">
                <a16:creationId xmlns:a16="http://schemas.microsoft.com/office/drawing/2014/main" id="{D046D3DF-70DB-D8F9-8808-E483A0198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305391"/>
            <a:ext cx="1972825" cy="447174"/>
          </a:xfrm>
          <a:prstGeom prst="rect">
            <a:avLst/>
          </a:prstGeom>
        </p:spPr>
      </p:pic>
      <p:sp>
        <p:nvSpPr>
          <p:cNvPr id="10" name="Rectángulo 9">
            <a:extLst>
              <a:ext uri="{FF2B5EF4-FFF2-40B4-BE49-F238E27FC236}">
                <a16:creationId xmlns:a16="http://schemas.microsoft.com/office/drawing/2014/main" id="{867BB2D8-24DA-E3A7-4C24-F1F0954D19BD}"/>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5752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ítulo_0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72540"/>
            <a:ext cx="9144000" cy="1954393"/>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31900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Texto">
            <a:extLst>
              <a:ext uri="{FF2B5EF4-FFF2-40B4-BE49-F238E27FC236}">
                <a16:creationId xmlns:a16="http://schemas.microsoft.com/office/drawing/2014/main" id="{328C7060-B42A-AD27-E5AA-355FEBA725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54" t="39710" r="13742" b="38728"/>
          <a:stretch/>
        </p:blipFill>
        <p:spPr>
          <a:xfrm>
            <a:off x="4212000" y="5101200"/>
            <a:ext cx="3505258" cy="813600"/>
          </a:xfrm>
          <a:prstGeom prst="rect">
            <a:avLst/>
          </a:prstGeom>
        </p:spPr>
      </p:pic>
      <p:pic>
        <p:nvPicPr>
          <p:cNvPr id="11" name="Imagen 10" descr="Dibujo abstracto de colores&#10;&#10;Descripción generada automáticamente con confianza baja">
            <a:extLst>
              <a:ext uri="{FF2B5EF4-FFF2-40B4-BE49-F238E27FC236}">
                <a16:creationId xmlns:a16="http://schemas.microsoft.com/office/drawing/2014/main" id="{F79943E7-6404-5E4F-9FC7-BAE199B00A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05" y="1404256"/>
            <a:ext cx="1713990" cy="446400"/>
          </a:xfrm>
          <a:prstGeom prst="rect">
            <a:avLst/>
          </a:prstGeom>
        </p:spPr>
      </p:pic>
    </p:spTree>
    <p:extLst>
      <p:ext uri="{BB962C8B-B14F-4D97-AF65-F5344CB8AC3E}">
        <p14:creationId xmlns:p14="http://schemas.microsoft.com/office/powerpoint/2010/main" val="182475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ítulo Guinda_0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017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7036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10" name="Rectángulo 9">
            <a:extLst>
              <a:ext uri="{FF2B5EF4-FFF2-40B4-BE49-F238E27FC236}">
                <a16:creationId xmlns:a16="http://schemas.microsoft.com/office/drawing/2014/main" id="{867BB2D8-24DA-E3A7-4C24-F1F0954D19BD}"/>
              </a:ext>
            </a:extLst>
          </p:cNvPr>
          <p:cNvSpPr/>
          <p:nvPr userDrawn="1"/>
        </p:nvSpPr>
        <p:spPr>
          <a:xfrm>
            <a:off x="5141495" y="44928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magen que contiene Texto">
            <a:extLst>
              <a:ext uri="{FF2B5EF4-FFF2-40B4-BE49-F238E27FC236}">
                <a16:creationId xmlns:a16="http://schemas.microsoft.com/office/drawing/2014/main" id="{75E7A38F-8F3C-1E34-BA7A-6CA64408F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609723"/>
            <a:ext cx="1972825" cy="447174"/>
          </a:xfrm>
          <a:prstGeom prst="rect">
            <a:avLst/>
          </a:prstGeom>
        </p:spPr>
      </p:pic>
    </p:spTree>
    <p:extLst>
      <p:ext uri="{BB962C8B-B14F-4D97-AF65-F5344CB8AC3E}">
        <p14:creationId xmlns:p14="http://schemas.microsoft.com/office/powerpoint/2010/main" val="370433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ítulo Blanco_0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54776"/>
            <a:ext cx="9144000" cy="1822677"/>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66952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36072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Dibujo abstracto de colores&#10;&#10;Descripción generada automáticamente con confianza baja">
            <a:extLst>
              <a:ext uri="{FF2B5EF4-FFF2-40B4-BE49-F238E27FC236}">
                <a16:creationId xmlns:a16="http://schemas.microsoft.com/office/drawing/2014/main" id="{88F2BD0C-73FC-B6E2-24A6-7C95F173E5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005" y="1754776"/>
            <a:ext cx="1713990" cy="446400"/>
          </a:xfrm>
          <a:prstGeom prst="rect">
            <a:avLst/>
          </a:prstGeom>
        </p:spPr>
      </p:pic>
    </p:spTree>
    <p:extLst>
      <p:ext uri="{BB962C8B-B14F-4D97-AF65-F5344CB8AC3E}">
        <p14:creationId xmlns:p14="http://schemas.microsoft.com/office/powerpoint/2010/main" val="276586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D0621-0819-27E8-D9AF-92F75B696E60}"/>
              </a:ext>
            </a:extLst>
          </p:cNvPr>
          <p:cNvSpPr>
            <a:spLocks noGrp="1"/>
          </p:cNvSpPr>
          <p:nvPr>
            <p:ph type="title"/>
          </p:nvPr>
        </p:nvSpPr>
        <p:spPr/>
        <p:txBody>
          <a:bodyPr/>
          <a:lstStyle/>
          <a:p>
            <a:r>
              <a:rPr lang="es-ES"/>
              <a:t>Haga clic para modificar el estilo de título del patrón</a:t>
            </a:r>
            <a:endParaRPr lang="es-MX"/>
          </a:p>
        </p:txBody>
      </p:sp>
      <p:sp>
        <p:nvSpPr>
          <p:cNvPr id="4" name="Marcador de texto 3">
            <a:extLst>
              <a:ext uri="{FF2B5EF4-FFF2-40B4-BE49-F238E27FC236}">
                <a16:creationId xmlns:a16="http://schemas.microsoft.com/office/drawing/2014/main" id="{A81B4531-7B11-CDF1-2BCE-00D4BBAD469D}"/>
              </a:ext>
            </a:extLst>
          </p:cNvPr>
          <p:cNvSpPr>
            <a:spLocks noGrp="1"/>
          </p:cNvSpPr>
          <p:nvPr>
            <p:ph type="body" sz="quarter" idx="10"/>
          </p:nvPr>
        </p:nvSpPr>
        <p:spPr>
          <a:xfrm>
            <a:off x="838200" y="1874520"/>
            <a:ext cx="10515600" cy="432815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69137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bg bwMode="lt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74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210FA-5D63-FE74-73FC-63C9359A051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5485C08-D0D3-05C5-2B79-4CD07568E1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4ED76B1-B16B-F9E2-6E73-8F3EC89887ED}"/>
              </a:ext>
            </a:extLst>
          </p:cNvPr>
          <p:cNvSpPr>
            <a:spLocks noGrp="1"/>
          </p:cNvSpPr>
          <p:nvPr>
            <p:ph type="dt" sz="half" idx="10"/>
          </p:nvPr>
        </p:nvSpPr>
        <p:spPr/>
        <p:txBody>
          <a:bodyPr/>
          <a:lstStyle/>
          <a:p>
            <a:fld id="{C5CAB0C2-3E0F-4D76-A06B-5EB2C39BD379}" type="datetimeFigureOut">
              <a:rPr lang="es-MX" smtClean="0"/>
              <a:t>27/03/2026</a:t>
            </a:fld>
            <a:endParaRPr lang="es-MX"/>
          </a:p>
        </p:txBody>
      </p:sp>
      <p:sp>
        <p:nvSpPr>
          <p:cNvPr id="5" name="Marcador de pie de página 4">
            <a:extLst>
              <a:ext uri="{FF2B5EF4-FFF2-40B4-BE49-F238E27FC236}">
                <a16:creationId xmlns:a16="http://schemas.microsoft.com/office/drawing/2014/main" id="{9FBC2F08-EC8C-48EE-1DC7-8B2FA89C1C1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B3BAAA2-DD40-CAC2-E064-73E46E3486A5}"/>
              </a:ext>
            </a:extLst>
          </p:cNvPr>
          <p:cNvSpPr>
            <a:spLocks noGrp="1"/>
          </p:cNvSpPr>
          <p:nvPr>
            <p:ph type="sldNum" sz="quarter" idx="12"/>
          </p:nvPr>
        </p:nvSpPr>
        <p:spPr/>
        <p:txBody>
          <a:bodyPr/>
          <a:lstStyle/>
          <a:p>
            <a:fld id="{1B579CE4-EA4D-4F1E-93E3-33BE26CB8C4E}" type="slidenum">
              <a:rPr lang="es-MX" smtClean="0"/>
              <a:t>‹Nº›</a:t>
            </a:fld>
            <a:endParaRPr lang="es-MX"/>
          </a:p>
        </p:txBody>
      </p:sp>
    </p:spTree>
    <p:extLst>
      <p:ext uri="{BB962C8B-B14F-4D97-AF65-F5344CB8AC3E}">
        <p14:creationId xmlns:p14="http://schemas.microsoft.com/office/powerpoint/2010/main" val="80777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27/03/2026</a:t>
            </a:fld>
            <a:endParaRPr lang="es-ES" noProof="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141743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61665"/>
          </a:xfrm>
          <a:prstGeom prst="rect">
            <a:avLst/>
          </a:prstGeom>
        </p:spPr>
        <p:txBody>
          <a:bodyPr wrap="square" lIns="0" tIns="0" rIns="0" bIns="0">
            <a:spAutoFit/>
          </a:bodyPr>
          <a:lstStyle>
            <a:lvl1pPr>
              <a:defRPr sz="3000" b="1" i="0">
                <a:solidFill>
                  <a:srgbClr val="59012F"/>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287323"/>
          </a:xfrm>
          <a:prstGeom prst="rect">
            <a:avLst/>
          </a:prstGeom>
        </p:spPr>
        <p:txBody>
          <a:bodyPr wrap="square" lIns="0" tIns="0" rIns="0" bIns="0">
            <a:spAutoFit/>
          </a:bodyPr>
          <a:lstStyle>
            <a:lvl1pPr>
              <a:defRPr sz="1867" b="1" i="0">
                <a:solidFill>
                  <a:srgbClr val="59012F"/>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99402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ítulo_0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72540"/>
            <a:ext cx="9144000" cy="1954393"/>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31900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Texto">
            <a:extLst>
              <a:ext uri="{FF2B5EF4-FFF2-40B4-BE49-F238E27FC236}">
                <a16:creationId xmlns:a16="http://schemas.microsoft.com/office/drawing/2014/main" id="{328C7060-B42A-AD27-E5AA-355FEBA725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54" t="39710" r="13742" b="38728"/>
          <a:stretch/>
        </p:blipFill>
        <p:spPr>
          <a:xfrm>
            <a:off x="4212000" y="5101200"/>
            <a:ext cx="3505258" cy="813600"/>
          </a:xfrm>
          <a:prstGeom prst="rect">
            <a:avLst/>
          </a:prstGeom>
        </p:spPr>
      </p:pic>
      <p:pic>
        <p:nvPicPr>
          <p:cNvPr id="11" name="Imagen 10" descr="Dibujo abstracto de colores&#10;&#10;Descripción generada automáticamente con confianza baja">
            <a:extLst>
              <a:ext uri="{FF2B5EF4-FFF2-40B4-BE49-F238E27FC236}">
                <a16:creationId xmlns:a16="http://schemas.microsoft.com/office/drawing/2014/main" id="{F79943E7-6404-5E4F-9FC7-BAE199B00A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05" y="1404256"/>
            <a:ext cx="1713990" cy="446400"/>
          </a:xfrm>
          <a:prstGeom prst="rect">
            <a:avLst/>
          </a:prstGeom>
        </p:spPr>
      </p:pic>
    </p:spTree>
    <p:extLst>
      <p:ext uri="{BB962C8B-B14F-4D97-AF65-F5344CB8AC3E}">
        <p14:creationId xmlns:p14="http://schemas.microsoft.com/office/powerpoint/2010/main" val="3618430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461665"/>
          </a:xfrm>
        </p:spPr>
        <p:txBody>
          <a:bodyPr lIns="0" tIns="0" rIns="0" bIns="0"/>
          <a:lstStyle>
            <a:lvl1pPr>
              <a:defRPr sz="3000" b="1" i="0">
                <a:solidFill>
                  <a:srgbClr val="59012F"/>
                </a:solidFill>
                <a:latin typeface="Trebuchet MS"/>
                <a:cs typeface="Trebuchet MS"/>
              </a:defRPr>
            </a:lvl1pPr>
          </a:lstStyle>
          <a:p>
            <a:endParaRPr/>
          </a:p>
        </p:txBody>
      </p:sp>
      <p:sp>
        <p:nvSpPr>
          <p:cNvPr id="3" name="Holder 3"/>
          <p:cNvSpPr>
            <a:spLocks noGrp="1"/>
          </p:cNvSpPr>
          <p:nvPr>
            <p:ph type="body" idx="1"/>
          </p:nvPr>
        </p:nvSpPr>
        <p:spPr>
          <a:xfrm>
            <a:off x="5971567" y="1494700"/>
            <a:ext cx="5342043" cy="287323"/>
          </a:xfrm>
        </p:spPr>
        <p:txBody>
          <a:bodyPr lIns="0" tIns="0" rIns="0" bIns="0"/>
          <a:lstStyle>
            <a:lvl1pPr>
              <a:defRPr sz="1867" b="1" i="0">
                <a:solidFill>
                  <a:srgbClr val="59012F"/>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12718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461665"/>
          </a:xfrm>
        </p:spPr>
        <p:txBody>
          <a:bodyPr lIns="0" tIns="0" rIns="0" bIns="0"/>
          <a:lstStyle>
            <a:lvl1pPr>
              <a:defRPr sz="3000" b="1" i="0">
                <a:solidFill>
                  <a:srgbClr val="59012F"/>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256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461665"/>
          </a:xfrm>
        </p:spPr>
        <p:txBody>
          <a:bodyPr lIns="0" tIns="0" rIns="0" bIns="0"/>
          <a:lstStyle>
            <a:lvl1pPr>
              <a:defRPr sz="3000" b="1" i="0">
                <a:solidFill>
                  <a:srgbClr val="59012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14531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229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ítulo Guinda_0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017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7036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10" name="Rectángulo 9">
            <a:extLst>
              <a:ext uri="{FF2B5EF4-FFF2-40B4-BE49-F238E27FC236}">
                <a16:creationId xmlns:a16="http://schemas.microsoft.com/office/drawing/2014/main" id="{867BB2D8-24DA-E3A7-4C24-F1F0954D19BD}"/>
              </a:ext>
            </a:extLst>
          </p:cNvPr>
          <p:cNvSpPr/>
          <p:nvPr userDrawn="1"/>
        </p:nvSpPr>
        <p:spPr>
          <a:xfrm>
            <a:off x="5141495" y="44928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magen que contiene Texto">
            <a:extLst>
              <a:ext uri="{FF2B5EF4-FFF2-40B4-BE49-F238E27FC236}">
                <a16:creationId xmlns:a16="http://schemas.microsoft.com/office/drawing/2014/main" id="{75E7A38F-8F3C-1E34-BA7A-6CA64408F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609723"/>
            <a:ext cx="1972825" cy="447174"/>
          </a:xfrm>
          <a:prstGeom prst="rect">
            <a:avLst/>
          </a:prstGeom>
        </p:spPr>
      </p:pic>
    </p:spTree>
    <p:extLst>
      <p:ext uri="{BB962C8B-B14F-4D97-AF65-F5344CB8AC3E}">
        <p14:creationId xmlns:p14="http://schemas.microsoft.com/office/powerpoint/2010/main" val="273742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ítulo Blanco_0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54776"/>
            <a:ext cx="9144000" cy="1822677"/>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66952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36072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Dibujo abstracto de colores&#10;&#10;Descripción generada automáticamente con confianza baja">
            <a:extLst>
              <a:ext uri="{FF2B5EF4-FFF2-40B4-BE49-F238E27FC236}">
                <a16:creationId xmlns:a16="http://schemas.microsoft.com/office/drawing/2014/main" id="{88F2BD0C-73FC-B6E2-24A6-7C95F173E5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005" y="1754776"/>
            <a:ext cx="1713990" cy="446400"/>
          </a:xfrm>
          <a:prstGeom prst="rect">
            <a:avLst/>
          </a:prstGeom>
        </p:spPr>
      </p:pic>
    </p:spTree>
    <p:extLst>
      <p:ext uri="{BB962C8B-B14F-4D97-AF65-F5344CB8AC3E}">
        <p14:creationId xmlns:p14="http://schemas.microsoft.com/office/powerpoint/2010/main" val="308406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D0621-0819-27E8-D9AF-92F75B696E60}"/>
              </a:ext>
            </a:extLst>
          </p:cNvPr>
          <p:cNvSpPr>
            <a:spLocks noGrp="1"/>
          </p:cNvSpPr>
          <p:nvPr>
            <p:ph type="title"/>
          </p:nvPr>
        </p:nvSpPr>
        <p:spPr/>
        <p:txBody>
          <a:bodyPr/>
          <a:lstStyle/>
          <a:p>
            <a:r>
              <a:rPr lang="es-ES"/>
              <a:t>Haga clic para modificar el estilo de título del patrón</a:t>
            </a:r>
            <a:endParaRPr lang="es-MX"/>
          </a:p>
        </p:txBody>
      </p:sp>
      <p:sp>
        <p:nvSpPr>
          <p:cNvPr id="4" name="Marcador de texto 3">
            <a:extLst>
              <a:ext uri="{FF2B5EF4-FFF2-40B4-BE49-F238E27FC236}">
                <a16:creationId xmlns:a16="http://schemas.microsoft.com/office/drawing/2014/main" id="{A81B4531-7B11-CDF1-2BCE-00D4BBAD469D}"/>
              </a:ext>
            </a:extLst>
          </p:cNvPr>
          <p:cNvSpPr>
            <a:spLocks noGrp="1"/>
          </p:cNvSpPr>
          <p:nvPr>
            <p:ph type="body" sz="quarter" idx="10"/>
          </p:nvPr>
        </p:nvSpPr>
        <p:spPr>
          <a:xfrm>
            <a:off x="838200" y="1874520"/>
            <a:ext cx="10515600" cy="432815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36282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41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097654D3-51E3-4DAB-8B98-C0FA872C2507}" type="datetime1">
              <a:rPr lang="es-ES" noProof="0" smtClean="0"/>
              <a:t>27/03/2026</a:t>
            </a:fld>
            <a:endParaRPr lang="es-ES" noProof="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es-ES" noProof="0"/>
              <a:t>Pie de página</a:t>
            </a:r>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409321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27/03/2026</a:t>
            </a:fld>
            <a:endParaRPr lang="es-ES" noProof="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12336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p>
        </p:txBody>
      </p:sp>
      <p:sp>
        <p:nvSpPr>
          <p:cNvPr id="4" name="Rectángu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es-ES" noProof="0"/>
              <a:t>Haga clic para modificar el estilo de título del patrón</a:t>
            </a:r>
          </a:p>
        </p:txBody>
      </p:sp>
      <p:sp>
        <p:nvSpPr>
          <p:cNvPr id="3" name="Marcador de contenid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7F18A85B-765D-40FC-AD09-6091B3410ECC}" type="datetime1">
              <a:rPr lang="es-ES" noProof="0" smtClean="0"/>
              <a:t>27/03/2026</a:t>
            </a:fld>
            <a:endParaRPr lang="es-ES" noProof="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a:p>
        </p:txBody>
      </p:sp>
      <p:sp>
        <p:nvSpPr>
          <p:cNvPr id="18" name="Rectángu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52341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68777-FA63-8A4B-0A6D-B24F83375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1E4A4E-AE15-364C-5539-714A35F7A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14008750"/>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98" r:id="rId4"/>
    <p:sldLayoutId id="2147483699" r:id="rId5"/>
    <p:sldLayoutId id="2147483691" r:id="rId6"/>
    <p:sldLayoutId id="2147483701" r:id="rId7"/>
    <p:sldLayoutId id="2147483702" r:id="rId8"/>
    <p:sldLayoutId id="2147483703" r:id="rId9"/>
    <p:sldLayoutId id="2147483705" r:id="rId10"/>
  </p:sldLayoutIdLst>
  <p:txStyles>
    <p:titleStyle>
      <a:lvl1pPr algn="l" defTabSz="914400" rtl="0" eaLnBrk="1" latinLnBrk="0" hangingPunct="1">
        <a:lnSpc>
          <a:spcPct val="90000"/>
        </a:lnSpc>
        <a:spcBef>
          <a:spcPct val="0"/>
        </a:spcBef>
        <a:buNone/>
        <a:defRPr sz="3200" kern="1200" spc="-300">
          <a:solidFill>
            <a:schemeClr val="tx1"/>
          </a:solidFill>
          <a:latin typeface="LuloCleanW01-OneBold" panose="0201080402020000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68777-FA63-8A4B-0A6D-B24F83375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1E4A4E-AE15-364C-5539-714A35F7A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8289917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l" defTabSz="914400" rtl="0" eaLnBrk="1" latinLnBrk="0" hangingPunct="1">
        <a:lnSpc>
          <a:spcPct val="90000"/>
        </a:lnSpc>
        <a:spcBef>
          <a:spcPct val="0"/>
        </a:spcBef>
        <a:buNone/>
        <a:defRPr sz="3200" kern="1200" spc="-300">
          <a:solidFill>
            <a:schemeClr val="tx1"/>
          </a:solidFill>
          <a:latin typeface="LuloCleanW01-OneBold" panose="0201080402020000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6540" y="408238"/>
            <a:ext cx="6175587" cy="692497"/>
          </a:xfrm>
          <a:prstGeom prst="rect">
            <a:avLst/>
          </a:prstGeom>
        </p:spPr>
        <p:txBody>
          <a:bodyPr wrap="square" lIns="0" tIns="0" rIns="0" bIns="0">
            <a:spAutoFit/>
          </a:bodyPr>
          <a:lstStyle>
            <a:lvl1pPr>
              <a:defRPr sz="4500" b="1" i="0">
                <a:solidFill>
                  <a:srgbClr val="59012F"/>
                </a:solidFill>
                <a:latin typeface="Trebuchet MS"/>
                <a:cs typeface="Trebuchet MS"/>
              </a:defRPr>
            </a:lvl1pPr>
          </a:lstStyle>
          <a:p>
            <a:endParaRPr/>
          </a:p>
        </p:txBody>
      </p:sp>
      <p:sp>
        <p:nvSpPr>
          <p:cNvPr id="3" name="Holder 3"/>
          <p:cNvSpPr>
            <a:spLocks noGrp="1"/>
          </p:cNvSpPr>
          <p:nvPr>
            <p:ph type="body" idx="1"/>
          </p:nvPr>
        </p:nvSpPr>
        <p:spPr>
          <a:xfrm>
            <a:off x="5971567" y="1494700"/>
            <a:ext cx="5342043" cy="430887"/>
          </a:xfrm>
          <a:prstGeom prst="rect">
            <a:avLst/>
          </a:prstGeom>
        </p:spPr>
        <p:txBody>
          <a:bodyPr wrap="square" lIns="0" tIns="0" rIns="0" bIns="0">
            <a:spAutoFit/>
          </a:bodyPr>
          <a:lstStyle>
            <a:lvl1pPr>
              <a:defRPr sz="2800" b="1" i="0">
                <a:solidFill>
                  <a:srgbClr val="59012F"/>
                </a:solidFill>
                <a:latin typeface="Tahoma"/>
                <a:cs typeface="Tahom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4995679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chart" Target="../charts/chart8.xml"/><Relationship Id="rId7" Type="http://schemas.openxmlformats.org/officeDocument/2006/relationships/diagramQuickStyle" Target="../diagrams/quickStyle3.xml"/><Relationship Id="rId2" Type="http://schemas.openxmlformats.org/officeDocument/2006/relationships/chart" Target="../charts/chart7.xm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022E"/>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58D1CEC-B6B2-E64C-0D4B-2AE570B397A2}"/>
              </a:ext>
            </a:extLst>
          </p:cNvPr>
          <p:cNvSpPr>
            <a:spLocks noGrp="1"/>
          </p:cNvSpPr>
          <p:nvPr>
            <p:ph type="ctrTitle"/>
          </p:nvPr>
        </p:nvSpPr>
        <p:spPr>
          <a:xfrm>
            <a:off x="1524000" y="1280100"/>
            <a:ext cx="9144000" cy="1909763"/>
          </a:xfrm>
        </p:spPr>
        <p:txBody>
          <a:bodyPr/>
          <a:lstStyle/>
          <a:p>
            <a:r>
              <a:rPr kumimoji="0" lang="es-ES" sz="4800" b="0" i="0" u="none" strike="noStrike" kern="0" cap="all" spc="0" normalizeH="0" baseline="0" noProof="0" dirty="0">
                <a:ln>
                  <a:noFill/>
                </a:ln>
                <a:solidFill>
                  <a:schemeClr val="bg1"/>
                </a:solidFill>
                <a:effectLst/>
                <a:uLnTx/>
                <a:uFillTx/>
                <a:latin typeface="Calibri"/>
                <a:cs typeface="Calibri"/>
              </a:rPr>
              <a:t>CONTROL INTERNO</a:t>
            </a:r>
            <a:br>
              <a:rPr lang="es-ES" sz="4800" kern="0" dirty="0">
                <a:solidFill>
                  <a:schemeClr val="bg1"/>
                </a:solidFill>
                <a:latin typeface="Calibri"/>
                <a:cs typeface="Calibri"/>
              </a:rPr>
            </a:br>
            <a:r>
              <a:rPr lang="es-ES" sz="3600" dirty="0">
                <a:solidFill>
                  <a:schemeClr val="bg1"/>
                </a:solidFill>
                <a:latin typeface="Calibri"/>
                <a:cs typeface="Calibri"/>
              </a:rPr>
              <a:t>Comité de Control y Desempeño Institucional</a:t>
            </a:r>
            <a:endParaRPr lang="es-MX" sz="3200" dirty="0">
              <a:solidFill>
                <a:schemeClr val="bg1"/>
              </a:solidFill>
              <a:latin typeface="Calibri"/>
              <a:cs typeface="Calibri"/>
            </a:endParaRPr>
          </a:p>
        </p:txBody>
      </p:sp>
      <p:sp>
        <p:nvSpPr>
          <p:cNvPr id="7" name="Rectángulo 6">
            <a:extLst>
              <a:ext uri="{FF2B5EF4-FFF2-40B4-BE49-F238E27FC236}">
                <a16:creationId xmlns:a16="http://schemas.microsoft.com/office/drawing/2014/main" id="{5908DA27-756F-FDB3-3AC4-75FAA724784D}"/>
              </a:ext>
            </a:extLst>
          </p:cNvPr>
          <p:cNvSpPr/>
          <p:nvPr/>
        </p:nvSpPr>
        <p:spPr>
          <a:xfrm>
            <a:off x="6096000" y="4986528"/>
            <a:ext cx="2267712" cy="902208"/>
          </a:xfrm>
          <a:prstGeom prst="rect">
            <a:avLst/>
          </a:prstGeom>
          <a:solidFill>
            <a:srgbClr val="5602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ubtítulo 2">
            <a:extLst>
              <a:ext uri="{FF2B5EF4-FFF2-40B4-BE49-F238E27FC236}">
                <a16:creationId xmlns:a16="http://schemas.microsoft.com/office/drawing/2014/main" id="{BA5BB6F3-9F69-1B14-853C-4FB17658E533}"/>
              </a:ext>
            </a:extLst>
          </p:cNvPr>
          <p:cNvSpPr>
            <a:spLocks noGrp="1"/>
          </p:cNvSpPr>
          <p:nvPr>
            <p:ph type="subTitle" idx="1"/>
          </p:nvPr>
        </p:nvSpPr>
        <p:spPr>
          <a:xfrm>
            <a:off x="1524000" y="3478029"/>
            <a:ext cx="9144000" cy="1220333"/>
          </a:xfrm>
        </p:spPr>
        <p:txBody>
          <a:bodyPr vert="horz" lIns="91440" tIns="45720" rIns="91440" bIns="45720" rtlCol="0" anchor="t">
            <a:normAutofit/>
          </a:bodyPr>
          <a:lstStyle/>
          <a:p>
            <a:r>
              <a:rPr lang="es-ES" sz="3200" dirty="0">
                <a:solidFill>
                  <a:schemeClr val="bg1"/>
                </a:solidFill>
                <a:ea typeface="Calibri"/>
                <a:cs typeface="Calibri"/>
              </a:rPr>
              <a:t>2da. Sesión Ordinaria al 1er. Trimestre 2026</a:t>
            </a:r>
          </a:p>
          <a:p>
            <a:pPr rtl="0"/>
            <a:r>
              <a:rPr lang="es-ES" sz="3200" dirty="0">
                <a:solidFill>
                  <a:schemeClr val="bg1"/>
                </a:solidFill>
                <a:latin typeface="Calibri"/>
                <a:cs typeface="Calibri"/>
              </a:rPr>
              <a:t>Hermosillo, Sonora </a:t>
            </a:r>
            <a:endParaRPr lang="es-ES" sz="3200" dirty="0">
              <a:solidFill>
                <a:schemeClr val="bg1"/>
              </a:solidFill>
              <a:latin typeface="Calibri"/>
              <a:ea typeface="Calibri"/>
              <a:cs typeface="Calibri"/>
            </a:endParaRPr>
          </a:p>
          <a:p>
            <a:endParaRPr lang="es-MX" sz="2000" dirty="0">
              <a:solidFill>
                <a:schemeClr val="bg1"/>
              </a:solidFill>
              <a:latin typeface="Calibri"/>
              <a:cs typeface="Calibri"/>
            </a:endParaRPr>
          </a:p>
        </p:txBody>
      </p:sp>
      <p:sp>
        <p:nvSpPr>
          <p:cNvPr id="9" name="CuadroTexto 8">
            <a:extLst>
              <a:ext uri="{FF2B5EF4-FFF2-40B4-BE49-F238E27FC236}">
                <a16:creationId xmlns:a16="http://schemas.microsoft.com/office/drawing/2014/main" id="{D2B7FF0B-1CBB-4EF5-83C4-2E4FE5640871}"/>
              </a:ext>
            </a:extLst>
          </p:cNvPr>
          <p:cNvSpPr txBox="1"/>
          <p:nvPr/>
        </p:nvSpPr>
        <p:spPr>
          <a:xfrm>
            <a:off x="6096000" y="5140120"/>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spTree>
    <p:extLst>
      <p:ext uri="{BB962C8B-B14F-4D97-AF65-F5344CB8AC3E}">
        <p14:creationId xmlns:p14="http://schemas.microsoft.com/office/powerpoint/2010/main" val="421112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5 Tabla">
            <a:extLst>
              <a:ext uri="{FF2B5EF4-FFF2-40B4-BE49-F238E27FC236}">
                <a16:creationId xmlns:a16="http://schemas.microsoft.com/office/drawing/2014/main" id="{DA620A0B-A8A7-CC58-01A8-5F6680B9BDDB}"/>
              </a:ext>
            </a:extLst>
          </p:cNvPr>
          <p:cNvGraphicFramePr>
            <a:graphicFrameLocks noGrp="1"/>
          </p:cNvGraphicFramePr>
          <p:nvPr>
            <p:extLst>
              <p:ext uri="{D42A27DB-BD31-4B8C-83A1-F6EECF244321}">
                <p14:modId xmlns:p14="http://schemas.microsoft.com/office/powerpoint/2010/main" val="2523971638"/>
              </p:ext>
            </p:extLst>
          </p:nvPr>
        </p:nvGraphicFramePr>
        <p:xfrm>
          <a:off x="1576603" y="2910162"/>
          <a:ext cx="4388262" cy="1932204"/>
        </p:xfrm>
        <a:graphic>
          <a:graphicData uri="http://schemas.openxmlformats.org/drawingml/2006/table">
            <a:tbl>
              <a:tblPr firstRow="1" bandRow="1">
                <a:tableStyleId>{3B4B98B0-60AC-42C2-AFA5-B58CD77FA1E5}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747438">
                <a:tc>
                  <a:txBody>
                    <a:bodyPr/>
                    <a:lstStyle/>
                    <a:p>
                      <a:pPr marL="0" algn="ctr" defTabSz="914400" rtl="0" eaLnBrk="1" latinLnBrk="0" hangingPunct="1"/>
                      <a:r>
                        <a:rPr lang="es-MX" sz="1200" b="1" kern="1200" baseline="0">
                          <a:solidFill>
                            <a:schemeClr val="tx1">
                              <a:lumMod val="75000"/>
                              <a:lumOff val="25000"/>
                            </a:schemeClr>
                          </a:solidFill>
                        </a:rPr>
                        <a:t>No. de Actividades de mejora comprometidas</a:t>
                      </a:r>
                      <a:endParaRPr lang="es-MX" sz="1200" b="1" kern="1200" baseline="0">
                        <a:solidFill>
                          <a:schemeClr val="tx1">
                            <a:lumMod val="75000"/>
                            <a:lumOff val="25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a:ln>
                            <a:noFill/>
                          </a:ln>
                          <a:solidFill>
                            <a:schemeClr val="tx1">
                              <a:lumMod val="75000"/>
                              <a:lumOff val="25000"/>
                            </a:schemeClr>
                          </a:solidFill>
                          <a:effectLst/>
                          <a:uLnTx/>
                          <a:uFillTx/>
                        </a:rPr>
                        <a:t>Avance al 4to.Trim.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a:ln>
                            <a:noFill/>
                          </a:ln>
                          <a:solidFill>
                            <a:srgbClr val="FF0000"/>
                          </a:solidFill>
                          <a:effectLst/>
                          <a:uLnTx/>
                          <a:uFillTx/>
                        </a:rPr>
                        <a:t>88.8%</a:t>
                      </a:r>
                      <a:endParaRPr kumimoji="0" lang="es-MX" sz="1200" b="1" i="0" u="none" strike="noStrike" kern="1200" cap="none" spc="0" normalizeH="0" baseline="0" noProof="0" dirty="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558894559"/>
                  </a:ext>
                </a:extLst>
              </a:tr>
              <a:tr h="39492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200" kern="1200">
                          <a:solidFill>
                            <a:schemeClr val="tx1">
                              <a:lumMod val="75000"/>
                              <a:lumOff val="25000"/>
                            </a:schemeClr>
                          </a:solidFill>
                        </a:rPr>
                        <a:t>Concluidas</a:t>
                      </a:r>
                      <a:endParaRPr lang="es-ES" sz="1200" kern="1200">
                        <a:solidFill>
                          <a:schemeClr val="tx1">
                            <a:lumMod val="75000"/>
                            <a:lumOff val="2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67</a:t>
                      </a:r>
                    </a:p>
                  </a:txBody>
                  <a:tcPr/>
                </a:tc>
                <a:extLst>
                  <a:ext uri="{0D108BD9-81ED-4DB2-BD59-A6C34878D82A}">
                    <a16:rowId xmlns:a16="http://schemas.microsoft.com/office/drawing/2014/main" val="10001"/>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rPr>
                        <a:t>En proceso</a:t>
                      </a:r>
                      <a:endParaRPr lang="es-MX" sz="1200">
                        <a:solidFill>
                          <a:schemeClr val="tx1">
                            <a:lumMod val="75000"/>
                            <a:lumOff val="25000"/>
                          </a:schemeClr>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25</a:t>
                      </a:r>
                    </a:p>
                  </a:txBody>
                  <a:tcPr/>
                </a:tc>
                <a:extLst>
                  <a:ext uri="{0D108BD9-81ED-4DB2-BD59-A6C34878D82A}">
                    <a16:rowId xmlns:a16="http://schemas.microsoft.com/office/drawing/2014/main" val="10002"/>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latin typeface="+mn-lt"/>
                        </a:rPr>
                        <a:t>Sin avance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tx1">
                              <a:lumMod val="75000"/>
                              <a:lumOff val="25000"/>
                            </a:schemeClr>
                          </a:solidFill>
                        </a:rPr>
                        <a:t>8</a:t>
                      </a:r>
                    </a:p>
                  </a:txBody>
                  <a:tcPr/>
                </a:tc>
                <a:extLst>
                  <a:ext uri="{0D108BD9-81ED-4DB2-BD59-A6C34878D82A}">
                    <a16:rowId xmlns:a16="http://schemas.microsoft.com/office/drawing/2014/main" val="10003"/>
                  </a:ext>
                </a:extLst>
              </a:tr>
            </a:tbl>
          </a:graphicData>
        </a:graphic>
      </p:graphicFrame>
      <p:graphicFrame>
        <p:nvGraphicFramePr>
          <p:cNvPr id="11" name="Gráfico 10">
            <a:extLst>
              <a:ext uri="{FF2B5EF4-FFF2-40B4-BE49-F238E27FC236}">
                <a16:creationId xmlns:a16="http://schemas.microsoft.com/office/drawing/2014/main" id="{CE5EC96A-57CF-6D9A-E891-BA0379A86EF9}"/>
              </a:ext>
            </a:extLst>
          </p:cNvPr>
          <p:cNvGraphicFramePr/>
          <p:nvPr>
            <p:extLst>
              <p:ext uri="{D42A27DB-BD31-4B8C-83A1-F6EECF244321}">
                <p14:modId xmlns:p14="http://schemas.microsoft.com/office/powerpoint/2010/main" val="3586566225"/>
              </p:ext>
            </p:extLst>
          </p:nvPr>
        </p:nvGraphicFramePr>
        <p:xfrm>
          <a:off x="6427737" y="2046659"/>
          <a:ext cx="4865697" cy="365920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DCB8B473-F24D-C89C-BE48-BE270CBAC904}"/>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ítulo 2">
            <a:extLst>
              <a:ext uri="{FF2B5EF4-FFF2-40B4-BE49-F238E27FC236}">
                <a16:creationId xmlns:a16="http://schemas.microsoft.com/office/drawing/2014/main" id="{A3A4965A-9451-256C-4584-BC5FAB4522AF}"/>
              </a:ext>
            </a:extLst>
          </p:cNvPr>
          <p:cNvSpPr txBox="1">
            <a:spLocks/>
          </p:cNvSpPr>
          <p:nvPr/>
        </p:nvSpPr>
        <p:spPr>
          <a:xfrm>
            <a:off x="669739" y="1551447"/>
            <a:ext cx="10852522" cy="458092"/>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ES" sz="1400" b="0" i="0" u="none" strike="noStrike" kern="1200" cap="none" spc="100" normalizeH="0" baseline="0" noProof="0">
                <a:ln>
                  <a:noFill/>
                </a:ln>
                <a:solidFill>
                  <a:srgbClr val="FF0000"/>
                </a:solidFill>
                <a:effectLst/>
                <a:uLnTx/>
                <a:uFillTx/>
                <a:latin typeface="+mn-lt"/>
              </a:rPr>
              <a:t>Con fundamento en el Capítulo IV, Sección II, numeral 40, punto 1.</a:t>
            </a:r>
            <a:r>
              <a:rPr lang="es-ES" sz="1400" b="0">
                <a:solidFill>
                  <a:srgbClr val="FF0000"/>
                </a:solidFill>
                <a:latin typeface="+mn-lt"/>
              </a:rPr>
              <a:t> </a:t>
            </a:r>
            <a:r>
              <a:rPr kumimoji="0" lang="es-ES" sz="1400" b="0" i="0" u="none" strike="noStrike" kern="1200" cap="none" spc="100" normalizeH="0" baseline="0" noProof="0">
                <a:ln>
                  <a:noFill/>
                </a:ln>
                <a:solidFill>
                  <a:srgbClr val="FF0000"/>
                </a:solidFill>
                <a:effectLst/>
                <a:uLnTx/>
                <a:uFillTx/>
                <a:latin typeface="+mn-lt"/>
              </a:rPr>
              <a:t>Se deberá incluir el total de acciones de mejora concluidas y su contribución como valor agregado para corregir debilidades o insuficiencias de control interno o fortalecer el SCII.</a:t>
            </a:r>
          </a:p>
        </p:txBody>
      </p:sp>
      <p:grpSp>
        <p:nvGrpSpPr>
          <p:cNvPr id="6" name="Grupo 5">
            <a:extLst>
              <a:ext uri="{FF2B5EF4-FFF2-40B4-BE49-F238E27FC236}">
                <a16:creationId xmlns:a16="http://schemas.microsoft.com/office/drawing/2014/main" id="{1951A9DF-B4EF-74E5-9A8B-E05F451764DE}"/>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3B354FC0-CB0F-0BBD-4723-E88534FCF6E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Control Interno</a:t>
              </a:r>
            </a:p>
          </p:txBody>
        </p:sp>
        <p:grpSp>
          <p:nvGrpSpPr>
            <p:cNvPr id="8" name="Grupo 7">
              <a:extLst>
                <a:ext uri="{FF2B5EF4-FFF2-40B4-BE49-F238E27FC236}">
                  <a16:creationId xmlns:a16="http://schemas.microsoft.com/office/drawing/2014/main" id="{1B6F0198-4375-1985-DD76-F5C0CF2D3E8B}"/>
                </a:ext>
              </a:extLst>
            </p:cNvPr>
            <p:cNvGrpSpPr/>
            <p:nvPr/>
          </p:nvGrpSpPr>
          <p:grpSpPr>
            <a:xfrm>
              <a:off x="346289" y="284341"/>
              <a:ext cx="11565257" cy="813283"/>
              <a:chOff x="346289" y="284341"/>
              <a:chExt cx="11565257" cy="813283"/>
            </a:xfrm>
          </p:grpSpPr>
          <p:grpSp>
            <p:nvGrpSpPr>
              <p:cNvPr id="9" name="Grupo 8">
                <a:extLst>
                  <a:ext uri="{FF2B5EF4-FFF2-40B4-BE49-F238E27FC236}">
                    <a16:creationId xmlns:a16="http://schemas.microsoft.com/office/drawing/2014/main" id="{8A66D0D0-9F6E-6DFA-544D-E36EF3AB50EF}"/>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299A2D9D-0B36-A9F6-4896-F8ABF44B8B1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409AD0CE-44E3-FC70-2F28-96551FB35FE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C51AF3FC-5F23-DFF6-3B2C-D19829EE390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chemeClr val="tx1">
                        <a:lumMod val="75000"/>
                        <a:lumOff val="25000"/>
                      </a:schemeClr>
                    </a:solidFill>
                  </a:rPr>
                  <a:t>Logo </a:t>
                </a:r>
              </a:p>
              <a:p>
                <a:pPr algn="ctr"/>
                <a:r>
                  <a:rPr lang="es-ES">
                    <a:solidFill>
                      <a:schemeClr val="tx1">
                        <a:lumMod val="75000"/>
                        <a:lumOff val="25000"/>
                      </a:schemeClr>
                    </a:solidFill>
                  </a:rPr>
                  <a:t>Institucional </a:t>
                </a:r>
              </a:p>
            </p:txBody>
          </p:sp>
        </p:grpSp>
      </p:grpSp>
      <p:sp>
        <p:nvSpPr>
          <p:cNvPr id="2" name="Google Shape;364;p19">
            <a:extLst>
              <a:ext uri="{FF2B5EF4-FFF2-40B4-BE49-F238E27FC236}">
                <a16:creationId xmlns:a16="http://schemas.microsoft.com/office/drawing/2014/main" id="{21ACB9C0-1126-45AF-EA7A-C8140B4A2624}"/>
              </a:ext>
            </a:extLst>
          </p:cNvPr>
          <p:cNvSpPr txBox="1"/>
          <p:nvPr/>
        </p:nvSpPr>
        <p:spPr>
          <a:xfrm>
            <a:off x="2950163" y="1097624"/>
            <a:ext cx="6291673"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dirty="0">
                <a:solidFill>
                  <a:schemeClr val="tx1">
                    <a:lumMod val="75000"/>
                    <a:lumOff val="25000"/>
                  </a:schemeClr>
                </a:solidFill>
                <a:ea typeface="Fira Sans"/>
                <a:cs typeface="Fira Sans"/>
                <a:sym typeface="Fira Sans"/>
              </a:rPr>
              <a:t>Avance General del PTCI 2026</a:t>
            </a:r>
          </a:p>
        </p:txBody>
      </p:sp>
      <p:sp>
        <p:nvSpPr>
          <p:cNvPr id="12" name="CuadroTexto 11">
            <a:extLst>
              <a:ext uri="{FF2B5EF4-FFF2-40B4-BE49-F238E27FC236}">
                <a16:creationId xmlns:a16="http://schemas.microsoft.com/office/drawing/2014/main" id="{CE813160-170A-C85B-ABB7-971CB959D44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421301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4912A0AD-7BE4-43E2-F4B4-81A00A8C9506}"/>
              </a:ext>
            </a:extLst>
          </p:cNvPr>
          <p:cNvGraphicFramePr>
            <a:graphicFrameLocks noGrp="1"/>
          </p:cNvGraphicFramePr>
          <p:nvPr>
            <p:extLst>
              <p:ext uri="{D42A27DB-BD31-4B8C-83A1-F6EECF244321}">
                <p14:modId xmlns:p14="http://schemas.microsoft.com/office/powerpoint/2010/main" val="1241944667"/>
              </p:ext>
            </p:extLst>
          </p:nvPr>
        </p:nvGraphicFramePr>
        <p:xfrm>
          <a:off x="585886" y="1940972"/>
          <a:ext cx="10992969" cy="3749040"/>
        </p:xfrm>
        <a:graphic>
          <a:graphicData uri="http://schemas.openxmlformats.org/drawingml/2006/table">
            <a:tbl>
              <a:tblPr firstRow="1" bandRow="1">
                <a:tableStyleId>{7DF18680-E054-41AD-8BC1-D1AEF772440D}</a:tableStyleId>
              </a:tblPr>
              <a:tblGrid>
                <a:gridCol w="1492942">
                  <a:extLst>
                    <a:ext uri="{9D8B030D-6E8A-4147-A177-3AD203B41FA5}">
                      <a16:colId xmlns:a16="http://schemas.microsoft.com/office/drawing/2014/main" val="746673028"/>
                    </a:ext>
                  </a:extLst>
                </a:gridCol>
                <a:gridCol w="1446361">
                  <a:extLst>
                    <a:ext uri="{9D8B030D-6E8A-4147-A177-3AD203B41FA5}">
                      <a16:colId xmlns:a16="http://schemas.microsoft.com/office/drawing/2014/main" val="3838947290"/>
                    </a:ext>
                  </a:extLst>
                </a:gridCol>
                <a:gridCol w="2127704">
                  <a:extLst>
                    <a:ext uri="{9D8B030D-6E8A-4147-A177-3AD203B41FA5}">
                      <a16:colId xmlns:a16="http://schemas.microsoft.com/office/drawing/2014/main" val="1849566607"/>
                    </a:ext>
                  </a:extLst>
                </a:gridCol>
                <a:gridCol w="1458314">
                  <a:extLst>
                    <a:ext uri="{9D8B030D-6E8A-4147-A177-3AD203B41FA5}">
                      <a16:colId xmlns:a16="http://schemas.microsoft.com/office/drawing/2014/main" val="4068187857"/>
                    </a:ext>
                  </a:extLst>
                </a:gridCol>
                <a:gridCol w="2892722">
                  <a:extLst>
                    <a:ext uri="{9D8B030D-6E8A-4147-A177-3AD203B41FA5}">
                      <a16:colId xmlns:a16="http://schemas.microsoft.com/office/drawing/2014/main" val="1780686796"/>
                    </a:ext>
                  </a:extLst>
                </a:gridCol>
                <a:gridCol w="1574926">
                  <a:extLst>
                    <a:ext uri="{9D8B030D-6E8A-4147-A177-3AD203B41FA5}">
                      <a16:colId xmlns:a16="http://schemas.microsoft.com/office/drawing/2014/main" val="3855829014"/>
                    </a:ext>
                  </a:extLst>
                </a:gridCol>
              </a:tblGrid>
              <a:tr h="0">
                <a:tc>
                  <a:txBody>
                    <a:bodyPr/>
                    <a:lstStyle/>
                    <a:p>
                      <a:pPr algn="ctr"/>
                      <a:r>
                        <a:rPr lang="es-ES" sz="1500"/>
                        <a:t>Componentes</a:t>
                      </a:r>
                    </a:p>
                  </a:txBody>
                  <a:tcPr>
                    <a:solidFill>
                      <a:srgbClr val="A50021"/>
                    </a:solidFill>
                  </a:tcPr>
                </a:tc>
                <a:tc>
                  <a:txBody>
                    <a:bodyPr/>
                    <a:lstStyle/>
                    <a:p>
                      <a:pPr algn="ctr"/>
                      <a:r>
                        <a:rPr lang="es-ES" sz="1500"/>
                        <a:t>Principios </a:t>
                      </a:r>
                    </a:p>
                  </a:txBody>
                  <a:tcP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a:t>Actividad de Mejora</a:t>
                      </a:r>
                    </a:p>
                  </a:txBody>
                  <a:tcPr>
                    <a:solidFill>
                      <a:srgbClr val="A50021"/>
                    </a:solidFill>
                  </a:tcPr>
                </a:tc>
                <a:tc>
                  <a:txBody>
                    <a:bodyPr/>
                    <a:lstStyle/>
                    <a:p>
                      <a:pPr algn="ctr"/>
                      <a:r>
                        <a:rPr lang="es-ES" sz="1500"/>
                        <a:t>Responsable</a:t>
                      </a:r>
                    </a:p>
                  </a:txBody>
                  <a:tcPr>
                    <a:solidFill>
                      <a:srgbClr val="A50021"/>
                    </a:solidFill>
                  </a:tcPr>
                </a:tc>
                <a:tc>
                  <a:txBody>
                    <a:bodyPr/>
                    <a:lstStyle/>
                    <a:p>
                      <a:pPr algn="ctr"/>
                      <a:r>
                        <a:rPr lang="es-ES" sz="1500"/>
                        <a:t>Avance</a:t>
                      </a:r>
                    </a:p>
                  </a:txBody>
                  <a:tcPr>
                    <a:solidFill>
                      <a:srgbClr val="A50021"/>
                    </a:solidFill>
                  </a:tcPr>
                </a:tc>
                <a:tc>
                  <a:txBody>
                    <a:bodyPr/>
                    <a:lstStyle/>
                    <a:p>
                      <a:pPr algn="ctr"/>
                      <a:r>
                        <a:rPr lang="es-ES" sz="1500"/>
                        <a:t>Fecha Compromiso</a:t>
                      </a:r>
                    </a:p>
                  </a:txBody>
                  <a:tcPr>
                    <a:solidFill>
                      <a:srgbClr val="A50021"/>
                    </a:solidFill>
                  </a:tcPr>
                </a:tc>
                <a:extLst>
                  <a:ext uri="{0D108BD9-81ED-4DB2-BD59-A6C34878D82A}">
                    <a16:rowId xmlns:a16="http://schemas.microsoft.com/office/drawing/2014/main" val="3713324533"/>
                  </a:ext>
                </a:extLst>
              </a:tr>
              <a:tr h="228942">
                <a:tc rowSpan="2">
                  <a:txBody>
                    <a:bodyPr/>
                    <a:lstStyle/>
                    <a:p>
                      <a:r>
                        <a:rPr lang="es-ES" sz="1200" b="1">
                          <a:solidFill>
                            <a:schemeClr val="tx1">
                              <a:lumMod val="75000"/>
                              <a:lumOff val="25000"/>
                            </a:schemeClr>
                          </a:solidFill>
                        </a:rPr>
                        <a:t>C.01 Ambiente de Control </a:t>
                      </a:r>
                    </a:p>
                  </a:txBody>
                  <a:tcPr/>
                </a:tc>
                <a:tc>
                  <a:txBody>
                    <a:bodyPr/>
                    <a:lstStyle/>
                    <a:p>
                      <a:pPr algn="ctr"/>
                      <a:r>
                        <a:rPr lang="es-ES" sz="1200" b="1">
                          <a:solidFill>
                            <a:srgbClr val="FF0000"/>
                          </a:solidFill>
                        </a:rPr>
                        <a:t>P12. Implementar Actividades de Control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solidFill>
                            <a:srgbClr val="FF0000"/>
                          </a:solidFill>
                        </a:rPr>
                        <a:t>Análisis de procedimiento P0.00…</a:t>
                      </a:r>
                    </a:p>
                  </a:txBody>
                  <a:tcPr/>
                </a:tc>
                <a:tc>
                  <a:txBody>
                    <a:bodyPr/>
                    <a:lstStyle/>
                    <a:p>
                      <a:pPr algn="ctr"/>
                      <a:r>
                        <a:rPr lang="es-ES" sz="1200">
                          <a:solidFill>
                            <a:srgbClr val="FF0000"/>
                          </a:solidFill>
                        </a:rPr>
                        <a:t>DGDA</a:t>
                      </a:r>
                    </a:p>
                  </a:txBody>
                  <a:tcPr/>
                </a:tc>
                <a:tc>
                  <a:txBody>
                    <a:bodyPr/>
                    <a:lstStyle/>
                    <a:p>
                      <a:pPr algn="ctr"/>
                      <a:r>
                        <a:rPr lang="es-ES" sz="1200">
                          <a:solidFill>
                            <a:srgbClr val="FF0000"/>
                          </a:solidFill>
                        </a:rPr>
                        <a:t>Se realizaron mesas de trabajo en la 1era semana de septiembre …</a:t>
                      </a:r>
                    </a:p>
                  </a:txBody>
                  <a:tcPr/>
                </a:tc>
                <a:tc>
                  <a:txBody>
                    <a:bodyPr/>
                    <a:lstStyle/>
                    <a:p>
                      <a:pPr algn="ctr"/>
                      <a:r>
                        <a:rPr lang="es-ES" sz="1200">
                          <a:solidFill>
                            <a:srgbClr val="FF0000"/>
                          </a:solidFill>
                        </a:rPr>
                        <a:t>30/09/2025</a:t>
                      </a:r>
                    </a:p>
                  </a:txBody>
                  <a:tcPr/>
                </a:tc>
                <a:extLst>
                  <a:ext uri="{0D108BD9-81ED-4DB2-BD59-A6C34878D82A}">
                    <a16:rowId xmlns:a16="http://schemas.microsoft.com/office/drawing/2014/main" val="3998876464"/>
                  </a:ext>
                </a:extLst>
              </a:tr>
              <a:tr h="228942">
                <a:tc vMerge="1">
                  <a:txBody>
                    <a:bodyPr/>
                    <a:lstStyle/>
                    <a:p>
                      <a:endParaRPr lang="es-ES"/>
                    </a:p>
                  </a:txBody>
                  <a:tcPr/>
                </a:tc>
                <a:tc>
                  <a:txBody>
                    <a:bodyPr/>
                    <a:lstStyle/>
                    <a:p>
                      <a:endParaRPr lang="es-ES" b="1">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extLst>
                  <a:ext uri="{0D108BD9-81ED-4DB2-BD59-A6C34878D82A}">
                    <a16:rowId xmlns:a16="http://schemas.microsoft.com/office/drawing/2014/main" val="289864386"/>
                  </a:ext>
                </a:extLst>
              </a:tr>
              <a:tr h="228942">
                <a:tc rowSpan="2">
                  <a:txBody>
                    <a:bodyPr/>
                    <a:lstStyle/>
                    <a:p>
                      <a:r>
                        <a:rPr lang="es-ES" sz="1200" b="1">
                          <a:solidFill>
                            <a:schemeClr val="tx1">
                              <a:lumMod val="75000"/>
                              <a:lumOff val="25000"/>
                            </a:schemeClr>
                          </a:solidFill>
                        </a:rPr>
                        <a:t>C.02 Administración de Riesgos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353714110"/>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32721430"/>
                  </a:ext>
                </a:extLst>
              </a:tr>
              <a:tr h="228942">
                <a:tc rowSpan="2">
                  <a:txBody>
                    <a:bodyPr/>
                    <a:lstStyle/>
                    <a:p>
                      <a:r>
                        <a:rPr lang="es-ES" sz="1200" b="1">
                          <a:solidFill>
                            <a:schemeClr val="tx1">
                              <a:lumMod val="75000"/>
                              <a:lumOff val="25000"/>
                            </a:schemeClr>
                          </a:solidFill>
                        </a:rPr>
                        <a:t>C.03 Actividades de Control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908686849"/>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3782137768"/>
                  </a:ext>
                </a:extLst>
              </a:tr>
              <a:tr h="228942">
                <a:tc rowSpan="2">
                  <a:txBody>
                    <a:bodyPr/>
                    <a:lstStyle/>
                    <a:p>
                      <a:r>
                        <a:rPr lang="es-ES" sz="1200" b="1">
                          <a:solidFill>
                            <a:schemeClr val="tx1">
                              <a:lumMod val="75000"/>
                              <a:lumOff val="25000"/>
                            </a:schemeClr>
                          </a:solidFill>
                        </a:rPr>
                        <a:t>C.04 Informar y Comunicar</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3075072618"/>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01231616"/>
                  </a:ext>
                </a:extLst>
              </a:tr>
              <a:tr h="228942">
                <a:tc rowSpan="2">
                  <a:txBody>
                    <a:bodyPr/>
                    <a:lstStyle/>
                    <a:p>
                      <a:r>
                        <a:rPr lang="es-ES" sz="1200" b="1">
                          <a:solidFill>
                            <a:schemeClr val="tx1">
                              <a:lumMod val="75000"/>
                              <a:lumOff val="25000"/>
                            </a:schemeClr>
                          </a:solidFill>
                        </a:rPr>
                        <a:t>C.05 Supervisión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954404943"/>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795672314"/>
                  </a:ext>
                </a:extLst>
              </a:tr>
            </a:tbl>
          </a:graphicData>
        </a:graphic>
      </p:graphicFrame>
      <p:sp>
        <p:nvSpPr>
          <p:cNvPr id="4" name="Rectángulo 3">
            <a:extLst>
              <a:ext uri="{FF2B5EF4-FFF2-40B4-BE49-F238E27FC236}">
                <a16:creationId xmlns:a16="http://schemas.microsoft.com/office/drawing/2014/main" id="{0D3B15CE-99F3-8B63-C86B-798675D663BC}"/>
              </a:ext>
            </a:extLst>
          </p:cNvPr>
          <p:cNvSpPr/>
          <p:nvPr/>
        </p:nvSpPr>
        <p:spPr>
          <a:xfrm>
            <a:off x="0" y="0"/>
            <a:ext cx="12192000" cy="33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BAB586F4-6D1D-AB9E-E5F6-D92172C8642A}"/>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6A2DEC73-AD38-933C-F7B8-1D09E9FF917F}"/>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Control Interno</a:t>
              </a:r>
            </a:p>
          </p:txBody>
        </p:sp>
        <p:grpSp>
          <p:nvGrpSpPr>
            <p:cNvPr id="9" name="Grupo 8">
              <a:extLst>
                <a:ext uri="{FF2B5EF4-FFF2-40B4-BE49-F238E27FC236}">
                  <a16:creationId xmlns:a16="http://schemas.microsoft.com/office/drawing/2014/main" id="{4570A493-7F24-F0A1-9D0A-D571126DD93C}"/>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7862BC5D-D41A-182C-D524-C5E42827C8A5}"/>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FD1C417-D61D-5C05-E007-A6DAB75DB25C}"/>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0CCB1E7D-1890-1553-D113-087136841297}"/>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9C57FEB8-1DFA-E4EB-8BE1-E1FF0DBFFBC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E9C45A88-684F-21DC-E791-D5314D445A51}"/>
              </a:ext>
            </a:extLst>
          </p:cNvPr>
          <p:cNvSpPr txBox="1"/>
          <p:nvPr/>
        </p:nvSpPr>
        <p:spPr>
          <a:xfrm>
            <a:off x="3194649" y="1097624"/>
            <a:ext cx="5802701"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dirty="0">
                <a:solidFill>
                  <a:schemeClr val="tx1">
                    <a:lumMod val="75000"/>
                    <a:lumOff val="25000"/>
                  </a:schemeClr>
                </a:solidFill>
                <a:ea typeface="Fira Sans"/>
                <a:cs typeface="Fira Sans"/>
                <a:sym typeface="Fira Sans"/>
              </a:rPr>
              <a:t>Avance por Acciones de Mejora del PTCI 2026</a:t>
            </a:r>
          </a:p>
        </p:txBody>
      </p:sp>
      <p:sp>
        <p:nvSpPr>
          <p:cNvPr id="8" name="CuadroTexto 7">
            <a:extLst>
              <a:ext uri="{FF2B5EF4-FFF2-40B4-BE49-F238E27FC236}">
                <a16:creationId xmlns:a16="http://schemas.microsoft.com/office/drawing/2014/main" id="{4817A5D6-C6FD-87B8-FB2F-3788025C5B7F}"/>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391756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5EE8-766D-0765-B56A-0913B341A117}"/>
            </a:ext>
          </a:extLst>
        </p:cNvPr>
        <p:cNvGrpSpPr/>
        <p:nvPr/>
      </p:nvGrpSpPr>
      <p:grpSpPr>
        <a:xfrm>
          <a:off x="0" y="0"/>
          <a:ext cx="0" cy="0"/>
          <a:chOff x="0" y="0"/>
          <a:chExt cx="0" cy="0"/>
        </a:xfrm>
      </p:grpSpPr>
      <p:graphicFrame>
        <p:nvGraphicFramePr>
          <p:cNvPr id="4" name="15 Tabla">
            <a:extLst>
              <a:ext uri="{FF2B5EF4-FFF2-40B4-BE49-F238E27FC236}">
                <a16:creationId xmlns:a16="http://schemas.microsoft.com/office/drawing/2014/main" id="{2FAAAB83-2C1A-D649-53A4-663A375E163C}"/>
              </a:ext>
            </a:extLst>
          </p:cNvPr>
          <p:cNvGraphicFramePr>
            <a:graphicFrameLocks noGrp="1"/>
          </p:cNvGraphicFramePr>
          <p:nvPr>
            <p:extLst>
              <p:ext uri="{D42A27DB-BD31-4B8C-83A1-F6EECF244321}">
                <p14:modId xmlns:p14="http://schemas.microsoft.com/office/powerpoint/2010/main" val="1437518202"/>
              </p:ext>
            </p:extLst>
          </p:nvPr>
        </p:nvGraphicFramePr>
        <p:xfrm>
          <a:off x="1576603" y="2910162"/>
          <a:ext cx="4388262" cy="1932204"/>
        </p:xfrm>
        <a:graphic>
          <a:graphicData uri="http://schemas.openxmlformats.org/drawingml/2006/table">
            <a:tbl>
              <a:tblPr firstRow="1" bandRow="1">
                <a:tableStyleId>{3B4B98B0-60AC-42C2-AFA5-B58CD77FA1E5}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747438">
                <a:tc>
                  <a:txBody>
                    <a:bodyPr/>
                    <a:lstStyle/>
                    <a:p>
                      <a:pPr marL="0" algn="ctr" defTabSz="914400" rtl="0" eaLnBrk="1" latinLnBrk="0" hangingPunct="1"/>
                      <a:r>
                        <a:rPr lang="es-MX" sz="1200" b="1" kern="1200" baseline="0">
                          <a:solidFill>
                            <a:schemeClr val="tx1">
                              <a:lumMod val="75000"/>
                              <a:lumOff val="25000"/>
                            </a:schemeClr>
                          </a:solidFill>
                        </a:rPr>
                        <a:t>No. de Actividades de control comprometidas</a:t>
                      </a:r>
                      <a:endParaRPr lang="es-MX" sz="1200" b="1" kern="1200" baseline="0">
                        <a:solidFill>
                          <a:schemeClr val="tx1">
                            <a:lumMod val="75000"/>
                            <a:lumOff val="25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a:ln>
                            <a:noFill/>
                          </a:ln>
                          <a:solidFill>
                            <a:schemeClr val="tx1">
                              <a:lumMod val="75000"/>
                              <a:lumOff val="25000"/>
                            </a:schemeClr>
                          </a:solidFill>
                          <a:effectLst/>
                          <a:uLnTx/>
                          <a:uFillTx/>
                        </a:rPr>
                        <a:t>Avance al 4to.Trim.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a:ln>
                            <a:noFill/>
                          </a:ln>
                          <a:solidFill>
                            <a:srgbClr val="FF0000"/>
                          </a:solidFill>
                          <a:effectLst/>
                          <a:uLnTx/>
                          <a:uFillTx/>
                        </a:rPr>
                        <a:t>88.8%</a:t>
                      </a:r>
                      <a:endParaRPr kumimoji="0" lang="es-MX" sz="1200" b="1" i="0" u="none" strike="noStrike" kern="1200" cap="none" spc="0" normalizeH="0" baseline="0" noProof="0" dirty="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558894559"/>
                  </a:ext>
                </a:extLst>
              </a:tr>
              <a:tr h="39492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200" kern="1200">
                          <a:solidFill>
                            <a:schemeClr val="tx1">
                              <a:lumMod val="75000"/>
                              <a:lumOff val="25000"/>
                            </a:schemeClr>
                          </a:solidFill>
                        </a:rPr>
                        <a:t>Concluidas</a:t>
                      </a:r>
                      <a:endParaRPr lang="es-ES" sz="1200" kern="1200">
                        <a:solidFill>
                          <a:schemeClr val="tx1">
                            <a:lumMod val="75000"/>
                            <a:lumOff val="2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67</a:t>
                      </a:r>
                    </a:p>
                  </a:txBody>
                  <a:tcPr/>
                </a:tc>
                <a:extLst>
                  <a:ext uri="{0D108BD9-81ED-4DB2-BD59-A6C34878D82A}">
                    <a16:rowId xmlns:a16="http://schemas.microsoft.com/office/drawing/2014/main" val="10001"/>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rPr>
                        <a:t>En proceso</a:t>
                      </a:r>
                      <a:endParaRPr lang="es-MX" sz="1200">
                        <a:solidFill>
                          <a:schemeClr val="tx1">
                            <a:lumMod val="75000"/>
                            <a:lumOff val="25000"/>
                          </a:schemeClr>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25</a:t>
                      </a:r>
                    </a:p>
                  </a:txBody>
                  <a:tcPr/>
                </a:tc>
                <a:extLst>
                  <a:ext uri="{0D108BD9-81ED-4DB2-BD59-A6C34878D82A}">
                    <a16:rowId xmlns:a16="http://schemas.microsoft.com/office/drawing/2014/main" val="10002"/>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latin typeface="+mn-lt"/>
                        </a:rPr>
                        <a:t>Sin avance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tx1">
                              <a:lumMod val="75000"/>
                              <a:lumOff val="25000"/>
                            </a:schemeClr>
                          </a:solidFill>
                        </a:rPr>
                        <a:t>8</a:t>
                      </a:r>
                    </a:p>
                  </a:txBody>
                  <a:tcPr/>
                </a:tc>
                <a:extLst>
                  <a:ext uri="{0D108BD9-81ED-4DB2-BD59-A6C34878D82A}">
                    <a16:rowId xmlns:a16="http://schemas.microsoft.com/office/drawing/2014/main" val="10003"/>
                  </a:ext>
                </a:extLst>
              </a:tr>
            </a:tbl>
          </a:graphicData>
        </a:graphic>
      </p:graphicFrame>
      <p:graphicFrame>
        <p:nvGraphicFramePr>
          <p:cNvPr id="11" name="Gráfico 10">
            <a:extLst>
              <a:ext uri="{FF2B5EF4-FFF2-40B4-BE49-F238E27FC236}">
                <a16:creationId xmlns:a16="http://schemas.microsoft.com/office/drawing/2014/main" id="{C128AF96-BA04-165B-298B-4017A71DA329}"/>
              </a:ext>
            </a:extLst>
          </p:cNvPr>
          <p:cNvGraphicFramePr/>
          <p:nvPr/>
        </p:nvGraphicFramePr>
        <p:xfrm>
          <a:off x="6427737" y="2046659"/>
          <a:ext cx="4865697" cy="365920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96622D72-7154-6690-DE4B-12030B767A9E}"/>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ítulo 2">
            <a:extLst>
              <a:ext uri="{FF2B5EF4-FFF2-40B4-BE49-F238E27FC236}">
                <a16:creationId xmlns:a16="http://schemas.microsoft.com/office/drawing/2014/main" id="{5AAAA67D-3B9D-00B0-EB14-D221E0CF9987}"/>
              </a:ext>
            </a:extLst>
          </p:cNvPr>
          <p:cNvSpPr txBox="1">
            <a:spLocks/>
          </p:cNvSpPr>
          <p:nvPr/>
        </p:nvSpPr>
        <p:spPr>
          <a:xfrm>
            <a:off x="669739" y="1551447"/>
            <a:ext cx="10852522" cy="576088"/>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just">
              <a:defRPr/>
            </a:pPr>
            <a:r>
              <a:rPr kumimoji="0" lang="es-ES" sz="1400" b="0" i="0" u="none" strike="noStrike" kern="1200" cap="none" spc="100" normalizeH="0" baseline="0" noProof="0">
                <a:ln>
                  <a:noFill/>
                </a:ln>
                <a:solidFill>
                  <a:srgbClr val="FF0000"/>
                </a:solidFill>
                <a:effectLst/>
                <a:uLnTx/>
                <a:uFillTx/>
                <a:latin typeface="+mn-lt"/>
              </a:rPr>
              <a:t>Con fundamento en el Capítulo IV, Sección II, numeral 40, punto 2.</a:t>
            </a:r>
            <a:r>
              <a:rPr lang="es-ES" sz="1400" b="0">
                <a:solidFill>
                  <a:srgbClr val="FF0000"/>
                </a:solidFill>
                <a:latin typeface="+mn-lt"/>
              </a:rPr>
              <a:t> Se deberá incluir el total de acciones de control concluidas y su contribución como valor agregado, indicando; así como la situación y porcentaje de avance en cada una de las que se encuentran en proceso y las pendientes sin avance. </a:t>
            </a:r>
            <a:endParaRPr kumimoji="0" lang="es-ES" sz="1400" b="0" i="0" u="none" strike="noStrike" kern="1200" cap="none" spc="100" normalizeH="0" baseline="0" noProof="0">
              <a:ln>
                <a:noFill/>
              </a:ln>
              <a:solidFill>
                <a:srgbClr val="FF0000"/>
              </a:solidFill>
              <a:effectLst/>
              <a:uLnTx/>
              <a:uFillTx/>
              <a:latin typeface="+mn-lt"/>
            </a:endParaRPr>
          </a:p>
        </p:txBody>
      </p:sp>
      <p:grpSp>
        <p:nvGrpSpPr>
          <p:cNvPr id="6" name="Grupo 5">
            <a:extLst>
              <a:ext uri="{FF2B5EF4-FFF2-40B4-BE49-F238E27FC236}">
                <a16:creationId xmlns:a16="http://schemas.microsoft.com/office/drawing/2014/main" id="{3CE4D476-B058-D394-B660-2FB645EE1F46}"/>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F38750D6-E7BF-E2C3-34AB-5CE64473D8A1}"/>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Administración de Riesgos</a:t>
              </a:r>
            </a:p>
          </p:txBody>
        </p:sp>
        <p:grpSp>
          <p:nvGrpSpPr>
            <p:cNvPr id="8" name="Grupo 7">
              <a:extLst>
                <a:ext uri="{FF2B5EF4-FFF2-40B4-BE49-F238E27FC236}">
                  <a16:creationId xmlns:a16="http://schemas.microsoft.com/office/drawing/2014/main" id="{A86CF148-3FEA-1FBB-5152-1C3A281966F1}"/>
                </a:ext>
              </a:extLst>
            </p:cNvPr>
            <p:cNvGrpSpPr/>
            <p:nvPr/>
          </p:nvGrpSpPr>
          <p:grpSpPr>
            <a:xfrm>
              <a:off x="346289" y="284341"/>
              <a:ext cx="11565257" cy="813283"/>
              <a:chOff x="346289" y="284341"/>
              <a:chExt cx="11565257" cy="813283"/>
            </a:xfrm>
          </p:grpSpPr>
          <p:grpSp>
            <p:nvGrpSpPr>
              <p:cNvPr id="9" name="Grupo 8">
                <a:extLst>
                  <a:ext uri="{FF2B5EF4-FFF2-40B4-BE49-F238E27FC236}">
                    <a16:creationId xmlns:a16="http://schemas.microsoft.com/office/drawing/2014/main" id="{46FAC4A0-B17B-A661-BC78-4ED383FA8D4A}"/>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E5883CC1-37F1-E4CB-A239-CC0ED360945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3F5FCD3E-5B7A-A530-FB6E-0B6714C5D0BD}"/>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6332CA0B-BAF0-55FD-9EB0-075E795128D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chemeClr val="tx1">
                        <a:lumMod val="75000"/>
                        <a:lumOff val="25000"/>
                      </a:schemeClr>
                    </a:solidFill>
                  </a:rPr>
                  <a:t>Logo </a:t>
                </a:r>
              </a:p>
              <a:p>
                <a:pPr algn="ctr"/>
                <a:r>
                  <a:rPr lang="es-ES">
                    <a:solidFill>
                      <a:schemeClr val="tx1">
                        <a:lumMod val="75000"/>
                        <a:lumOff val="25000"/>
                      </a:schemeClr>
                    </a:solidFill>
                  </a:rPr>
                  <a:t>Institucional </a:t>
                </a:r>
              </a:p>
            </p:txBody>
          </p:sp>
        </p:grpSp>
      </p:grpSp>
      <p:sp>
        <p:nvSpPr>
          <p:cNvPr id="2" name="Google Shape;364;p19">
            <a:extLst>
              <a:ext uri="{FF2B5EF4-FFF2-40B4-BE49-F238E27FC236}">
                <a16:creationId xmlns:a16="http://schemas.microsoft.com/office/drawing/2014/main" id="{D9926688-838D-C8BA-C96F-B9C3B2DA900D}"/>
              </a:ext>
            </a:extLst>
          </p:cNvPr>
          <p:cNvSpPr txBox="1"/>
          <p:nvPr/>
        </p:nvSpPr>
        <p:spPr>
          <a:xfrm>
            <a:off x="2950163" y="1097624"/>
            <a:ext cx="6291673"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dirty="0">
                <a:solidFill>
                  <a:schemeClr val="tx1">
                    <a:lumMod val="75000"/>
                    <a:lumOff val="25000"/>
                  </a:schemeClr>
                </a:solidFill>
                <a:ea typeface="Fira Sans"/>
                <a:cs typeface="Fira Sans"/>
                <a:sym typeface="Fira Sans"/>
              </a:rPr>
              <a:t>Avance General del PTAR 2026</a:t>
            </a:r>
          </a:p>
        </p:txBody>
      </p:sp>
      <p:sp>
        <p:nvSpPr>
          <p:cNvPr id="12" name="CuadroTexto 11">
            <a:extLst>
              <a:ext uri="{FF2B5EF4-FFF2-40B4-BE49-F238E27FC236}">
                <a16:creationId xmlns:a16="http://schemas.microsoft.com/office/drawing/2014/main" id="{F10EC41B-9ED4-EE5D-EC28-9C3AF0A664AB}"/>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386186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90B2B2-384E-8535-F95F-52C40EAD186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3EBA8A81-11D0-6532-4BD1-A3C54E324B50}"/>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E7390870-BCEC-64E4-CF2D-83C0A71161D0}"/>
              </a:ext>
            </a:extLst>
          </p:cNvPr>
          <p:cNvGrpSpPr/>
          <p:nvPr/>
        </p:nvGrpSpPr>
        <p:grpSpPr>
          <a:xfrm>
            <a:off x="346289" y="284341"/>
            <a:ext cx="11565257" cy="813283"/>
            <a:chOff x="346289" y="284341"/>
            <a:chExt cx="11565257" cy="813283"/>
          </a:xfrm>
        </p:grpSpPr>
        <p:sp>
          <p:nvSpPr>
            <p:cNvPr id="14" name="Google Shape;364;p19">
              <a:extLst>
                <a:ext uri="{FF2B5EF4-FFF2-40B4-BE49-F238E27FC236}">
                  <a16:creationId xmlns:a16="http://schemas.microsoft.com/office/drawing/2014/main" id="{0D337852-F6F2-94BB-DDE9-2C98E6EF87EF}"/>
                </a:ext>
              </a:extLst>
            </p:cNvPr>
            <p:cNvSpPr txBox="1"/>
            <p:nvPr/>
          </p:nvSpPr>
          <p:spPr>
            <a:xfrm>
              <a:off x="6848831" y="314997"/>
              <a:ext cx="4859943" cy="559227"/>
            </a:xfrm>
            <a:prstGeom prst="rect">
              <a:avLst/>
            </a:prstGeom>
            <a:noFill/>
            <a:ln>
              <a:noFill/>
            </a:ln>
          </p:spPr>
          <p:txBody>
            <a:bodyPr spcFirstLastPara="1" wrap="square" lIns="91425" tIns="91425" rIns="91425" bIns="91425" anchor="ctr" anchorCtr="0">
              <a:noAutofit/>
            </a:bodyPr>
            <a:lstStyle/>
            <a:p>
              <a:pPr lvl="0" algn="ctr"/>
              <a:r>
                <a:rPr lang="es-ES" sz="2400" b="1" dirty="0">
                  <a:solidFill>
                    <a:schemeClr val="tx1">
                      <a:lumMod val="75000"/>
                      <a:lumOff val="25000"/>
                    </a:schemeClr>
                  </a:solidFill>
                  <a:ea typeface="Fira Sans"/>
                  <a:cs typeface="Fira Sans"/>
                  <a:sym typeface="Fira Sans"/>
                </a:rPr>
                <a:t>Aprobación y Priorización </a:t>
              </a:r>
            </a:p>
            <a:p>
              <a:pPr lvl="0" algn="ctr"/>
              <a:r>
                <a:rPr lang="es-ES" sz="2400" b="1" dirty="0">
                  <a:solidFill>
                    <a:schemeClr val="tx1">
                      <a:lumMod val="75000"/>
                      <a:lumOff val="25000"/>
                    </a:schemeClr>
                  </a:solidFill>
                  <a:ea typeface="Fira Sans"/>
                  <a:cs typeface="Fira Sans"/>
                  <a:sym typeface="Fira Sans"/>
                </a:rPr>
                <a:t>de Riesgos 2026</a:t>
              </a:r>
            </a:p>
          </p:txBody>
        </p:sp>
        <p:grpSp>
          <p:nvGrpSpPr>
            <p:cNvPr id="15" name="Grupo 14">
              <a:extLst>
                <a:ext uri="{FF2B5EF4-FFF2-40B4-BE49-F238E27FC236}">
                  <a16:creationId xmlns:a16="http://schemas.microsoft.com/office/drawing/2014/main" id="{DCC54529-2BFB-FDB8-797F-25A3377F23CA}"/>
                </a:ext>
              </a:extLst>
            </p:cNvPr>
            <p:cNvGrpSpPr/>
            <p:nvPr/>
          </p:nvGrpSpPr>
          <p:grpSpPr>
            <a:xfrm>
              <a:off x="346289" y="284341"/>
              <a:ext cx="11565257" cy="813283"/>
              <a:chOff x="346289" y="284341"/>
              <a:chExt cx="11565257" cy="813283"/>
            </a:xfrm>
          </p:grpSpPr>
          <p:grpSp>
            <p:nvGrpSpPr>
              <p:cNvPr id="16" name="Grupo 15">
                <a:extLst>
                  <a:ext uri="{FF2B5EF4-FFF2-40B4-BE49-F238E27FC236}">
                    <a16:creationId xmlns:a16="http://schemas.microsoft.com/office/drawing/2014/main" id="{505E53AD-9D1F-0CD6-3D28-DCFE2C6C3AFD}"/>
                  </a:ext>
                </a:extLst>
              </p:cNvPr>
              <p:cNvGrpSpPr/>
              <p:nvPr/>
            </p:nvGrpSpPr>
            <p:grpSpPr>
              <a:xfrm>
                <a:off x="346289" y="284341"/>
                <a:ext cx="11565257" cy="813283"/>
                <a:chOff x="346289" y="284341"/>
                <a:chExt cx="11565257" cy="813283"/>
              </a:xfrm>
            </p:grpSpPr>
            <p:cxnSp>
              <p:nvCxnSpPr>
                <p:cNvPr id="18" name="Conector recto 17">
                  <a:extLst>
                    <a:ext uri="{FF2B5EF4-FFF2-40B4-BE49-F238E27FC236}">
                      <a16:creationId xmlns:a16="http://schemas.microsoft.com/office/drawing/2014/main" id="{7BD5640A-08F1-23C9-CF96-755E0AE71C4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1" name="Google Shape;188;p2" descr="Un conjunto de letras blancas en un fondo blanco&#10;&#10;Descripción generada automáticamente con confianza media">
                  <a:extLst>
                    <a:ext uri="{FF2B5EF4-FFF2-40B4-BE49-F238E27FC236}">
                      <a16:creationId xmlns:a16="http://schemas.microsoft.com/office/drawing/2014/main" id="{574E2459-258B-A681-7F4C-AEA20C5B0F3E}"/>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7" name="CuadroTexto 16">
                <a:extLst>
                  <a:ext uri="{FF2B5EF4-FFF2-40B4-BE49-F238E27FC236}">
                    <a16:creationId xmlns:a16="http://schemas.microsoft.com/office/drawing/2014/main" id="{33039B0C-D999-911F-28CB-AF2849CC4D93}"/>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59C5D7E2-C17F-CAA2-0677-6379684F8FD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pic>
        <p:nvPicPr>
          <p:cNvPr id="25" name="Imagen 24">
            <a:extLst>
              <a:ext uri="{FF2B5EF4-FFF2-40B4-BE49-F238E27FC236}">
                <a16:creationId xmlns:a16="http://schemas.microsoft.com/office/drawing/2014/main" id="{B507F9D8-9F16-837A-04A4-9BA277D7814B}"/>
              </a:ext>
            </a:extLst>
          </p:cNvPr>
          <p:cNvPicPr>
            <a:picLocks noChangeAspect="1"/>
          </p:cNvPicPr>
          <p:nvPr/>
        </p:nvPicPr>
        <p:blipFill>
          <a:blip r:embed="rId4"/>
          <a:srcRect l="2012" t="32033" r="17409" b="14000"/>
          <a:stretch>
            <a:fillRect/>
          </a:stretch>
        </p:blipFill>
        <p:spPr>
          <a:xfrm>
            <a:off x="295210" y="1832711"/>
            <a:ext cx="11600220" cy="4370164"/>
          </a:xfrm>
          <a:prstGeom prst="rect">
            <a:avLst/>
          </a:prstGeom>
        </p:spPr>
      </p:pic>
    </p:spTree>
    <p:extLst>
      <p:ext uri="{BB962C8B-B14F-4D97-AF65-F5344CB8AC3E}">
        <p14:creationId xmlns:p14="http://schemas.microsoft.com/office/powerpoint/2010/main" val="229098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75F0C-8754-8A89-27C5-DB7FA87BECD7}"/>
            </a:ext>
          </a:extLst>
        </p:cNvPr>
        <p:cNvGrpSpPr/>
        <p:nvPr/>
      </p:nvGrpSpPr>
      <p:grpSpPr>
        <a:xfrm>
          <a:off x="0" y="0"/>
          <a:ext cx="0" cy="0"/>
          <a:chOff x="0" y="0"/>
          <a:chExt cx="0" cy="0"/>
        </a:xfrm>
      </p:grpSpPr>
      <p:sp>
        <p:nvSpPr>
          <p:cNvPr id="3" name="Título 5">
            <a:extLst>
              <a:ext uri="{FF2B5EF4-FFF2-40B4-BE49-F238E27FC236}">
                <a16:creationId xmlns:a16="http://schemas.microsoft.com/office/drawing/2014/main" id="{D1C2DB69-8B72-F746-AF24-1B922D27D818}"/>
              </a:ext>
            </a:extLst>
          </p:cNvPr>
          <p:cNvSpPr txBox="1">
            <a:spLocks/>
          </p:cNvSpPr>
          <p:nvPr/>
        </p:nvSpPr>
        <p:spPr>
          <a:xfrm>
            <a:off x="4464823" y="3175278"/>
            <a:ext cx="1217179" cy="112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s-ES" sz="1800">
                <a:solidFill>
                  <a:schemeClr val="tx1"/>
                </a:solidFill>
                <a:latin typeface="LuloCleanW01-OneBold" panose="02010804020200000003"/>
              </a:rPr>
              <a:t> </a:t>
            </a:r>
            <a:endParaRPr lang="es-ES" sz="1600">
              <a:solidFill>
                <a:schemeClr val="tx1"/>
              </a:solidFill>
              <a:latin typeface="LuloCleanW01-OneBold" panose="02010804020200000003"/>
            </a:endParaRPr>
          </a:p>
        </p:txBody>
      </p:sp>
      <p:graphicFrame>
        <p:nvGraphicFramePr>
          <p:cNvPr id="15" name="Tabla 14">
            <a:extLst>
              <a:ext uri="{FF2B5EF4-FFF2-40B4-BE49-F238E27FC236}">
                <a16:creationId xmlns:a16="http://schemas.microsoft.com/office/drawing/2014/main" id="{ABC396CA-E118-C407-6BDB-2BEBB060A7B1}"/>
              </a:ext>
            </a:extLst>
          </p:cNvPr>
          <p:cNvGraphicFramePr>
            <a:graphicFrameLocks noGrp="1"/>
          </p:cNvGraphicFramePr>
          <p:nvPr>
            <p:extLst>
              <p:ext uri="{D42A27DB-BD31-4B8C-83A1-F6EECF244321}">
                <p14:modId xmlns:p14="http://schemas.microsoft.com/office/powerpoint/2010/main" val="1736743602"/>
              </p:ext>
            </p:extLst>
          </p:nvPr>
        </p:nvGraphicFramePr>
        <p:xfrm>
          <a:off x="737497" y="1958933"/>
          <a:ext cx="10715645" cy="3432491"/>
        </p:xfrm>
        <a:graphic>
          <a:graphicData uri="http://schemas.openxmlformats.org/drawingml/2006/table">
            <a:tbl>
              <a:tblPr firstRow="1" bandRow="1">
                <a:tableStyleId>{7DF18680-E054-41AD-8BC1-D1AEF772440D}</a:tableStyleId>
              </a:tblPr>
              <a:tblGrid>
                <a:gridCol w="620463">
                  <a:extLst>
                    <a:ext uri="{9D8B030D-6E8A-4147-A177-3AD203B41FA5}">
                      <a16:colId xmlns:a16="http://schemas.microsoft.com/office/drawing/2014/main" val="865320372"/>
                    </a:ext>
                  </a:extLst>
                </a:gridCol>
                <a:gridCol w="2107364">
                  <a:extLst>
                    <a:ext uri="{9D8B030D-6E8A-4147-A177-3AD203B41FA5}">
                      <a16:colId xmlns:a16="http://schemas.microsoft.com/office/drawing/2014/main" val="1983931819"/>
                    </a:ext>
                  </a:extLst>
                </a:gridCol>
                <a:gridCol w="1789289">
                  <a:extLst>
                    <a:ext uri="{9D8B030D-6E8A-4147-A177-3AD203B41FA5}">
                      <a16:colId xmlns:a16="http://schemas.microsoft.com/office/drawing/2014/main" val="2739413651"/>
                    </a:ext>
                  </a:extLst>
                </a:gridCol>
                <a:gridCol w="1792365">
                  <a:extLst>
                    <a:ext uri="{9D8B030D-6E8A-4147-A177-3AD203B41FA5}">
                      <a16:colId xmlns:a16="http://schemas.microsoft.com/office/drawing/2014/main" val="174406827"/>
                    </a:ext>
                  </a:extLst>
                </a:gridCol>
                <a:gridCol w="1376662">
                  <a:extLst>
                    <a:ext uri="{9D8B030D-6E8A-4147-A177-3AD203B41FA5}">
                      <a16:colId xmlns:a16="http://schemas.microsoft.com/office/drawing/2014/main" val="4203242771"/>
                    </a:ext>
                  </a:extLst>
                </a:gridCol>
                <a:gridCol w="1679995">
                  <a:extLst>
                    <a:ext uri="{9D8B030D-6E8A-4147-A177-3AD203B41FA5}">
                      <a16:colId xmlns:a16="http://schemas.microsoft.com/office/drawing/2014/main" val="956532915"/>
                    </a:ext>
                  </a:extLst>
                </a:gridCol>
                <a:gridCol w="1349507">
                  <a:extLst>
                    <a:ext uri="{9D8B030D-6E8A-4147-A177-3AD203B41FA5}">
                      <a16:colId xmlns:a16="http://schemas.microsoft.com/office/drawing/2014/main" val="1945038291"/>
                    </a:ext>
                  </a:extLst>
                </a:gridCol>
              </a:tblGrid>
              <a:tr h="601630">
                <a:tc>
                  <a:txBody>
                    <a:bodyPr/>
                    <a:lstStyle/>
                    <a:p>
                      <a:pPr algn="ctr"/>
                      <a:r>
                        <a:rPr lang="es-ES" sz="1500" err="1"/>
                        <a:t>N°</a:t>
                      </a:r>
                      <a:endParaRPr lang="es-ES" sz="1500"/>
                    </a:p>
                  </a:txBody>
                  <a:tcPr anchor="ctr">
                    <a:solidFill>
                      <a:srgbClr val="A50021"/>
                    </a:solidFill>
                  </a:tcPr>
                </a:tc>
                <a:tc>
                  <a:txBody>
                    <a:bodyPr/>
                    <a:lstStyle/>
                    <a:p>
                      <a:pPr algn="ctr"/>
                      <a:r>
                        <a:rPr lang="es-ES" sz="1500"/>
                        <a:t>Descripción de Riesgo </a:t>
                      </a:r>
                    </a:p>
                  </a:txBody>
                  <a:tcPr anchor="ctr">
                    <a:solidFill>
                      <a:srgbClr val="A50021"/>
                    </a:solidFill>
                  </a:tcPr>
                </a:tc>
                <a:tc>
                  <a:txBody>
                    <a:bodyPr/>
                    <a:lstStyle/>
                    <a:p>
                      <a:pPr algn="ctr"/>
                      <a:r>
                        <a:rPr lang="es-ES" sz="1500"/>
                        <a:t>Factor de Riesgo priorizado</a:t>
                      </a:r>
                    </a:p>
                  </a:txBody>
                  <a:tcPr anchor="ctr">
                    <a:solidFill>
                      <a:srgbClr val="A50021"/>
                    </a:solidFill>
                  </a:tcPr>
                </a:tc>
                <a:tc>
                  <a:txBody>
                    <a:bodyPr/>
                    <a:lstStyle/>
                    <a:p>
                      <a:pPr algn="ctr"/>
                      <a:r>
                        <a:rPr lang="es-ES" sz="1500"/>
                        <a:t>Actividad de Control </a:t>
                      </a:r>
                    </a:p>
                  </a:txBody>
                  <a:tcPr anchor="ctr">
                    <a:solidFill>
                      <a:srgbClr val="A50021"/>
                    </a:solidFill>
                  </a:tcPr>
                </a:tc>
                <a:tc>
                  <a:txBody>
                    <a:bodyPr/>
                    <a:lstStyle/>
                    <a:p>
                      <a:pPr algn="ctr"/>
                      <a:r>
                        <a:rPr lang="es-ES" sz="1500"/>
                        <a:t>UA Responsable </a:t>
                      </a:r>
                    </a:p>
                  </a:txBody>
                  <a:tcPr anchor="ctr">
                    <a:solidFill>
                      <a:srgbClr val="A50021"/>
                    </a:solidFill>
                  </a:tcPr>
                </a:tc>
                <a:tc>
                  <a:txBody>
                    <a:bodyPr/>
                    <a:lstStyle/>
                    <a:p>
                      <a:pPr algn="ctr"/>
                      <a:r>
                        <a:rPr lang="es-ES" sz="1500"/>
                        <a:t>Avance</a:t>
                      </a:r>
                    </a:p>
                  </a:txBody>
                  <a:tcPr anchor="ctr">
                    <a:solidFill>
                      <a:srgbClr val="A50021"/>
                    </a:solidFill>
                  </a:tcPr>
                </a:tc>
                <a:tc>
                  <a:txBody>
                    <a:bodyPr/>
                    <a:lstStyle/>
                    <a:p>
                      <a:pPr algn="ctr"/>
                      <a:r>
                        <a:rPr lang="es-ES" sz="1500"/>
                        <a:t>Fecha Compromiso</a:t>
                      </a:r>
                    </a:p>
                  </a:txBody>
                  <a:tcPr anchor="ctr">
                    <a:solidFill>
                      <a:srgbClr val="A50021"/>
                    </a:solidFill>
                  </a:tcPr>
                </a:tc>
                <a:extLst>
                  <a:ext uri="{0D108BD9-81ED-4DB2-BD59-A6C34878D82A}">
                    <a16:rowId xmlns:a16="http://schemas.microsoft.com/office/drawing/2014/main" val="1191851520"/>
                  </a:ext>
                </a:extLst>
              </a:tr>
              <a:tr h="1102989">
                <a:tc>
                  <a:txBody>
                    <a:bodyPr/>
                    <a:lstStyle/>
                    <a:p>
                      <a:pPr algn="ctr"/>
                      <a:r>
                        <a:rPr lang="es-ES" sz="1200">
                          <a:solidFill>
                            <a:srgbClr val="FF0000"/>
                          </a:solidFill>
                        </a:rPr>
                        <a:t>R1</a:t>
                      </a:r>
                    </a:p>
                  </a:txBody>
                  <a:tcPr/>
                </a:tc>
                <a:tc>
                  <a:txBody>
                    <a:bodyPr/>
                    <a:lstStyle/>
                    <a:p>
                      <a:pPr algn="ctr"/>
                      <a:r>
                        <a:rPr lang="es-ES" sz="1200">
                          <a:solidFill>
                            <a:srgbClr val="FF0000"/>
                          </a:solidFill>
                        </a:rPr>
                        <a:t>Incumplimiento a las atribuciones del Reglamento Interior.</a:t>
                      </a:r>
                    </a:p>
                  </a:txBody>
                  <a:tcPr/>
                </a:tc>
                <a:tc>
                  <a:txBody>
                    <a:bodyPr/>
                    <a:lstStyle/>
                    <a:p>
                      <a:pPr algn="ctr"/>
                      <a:r>
                        <a:rPr lang="es-ES" sz="1200">
                          <a:solidFill>
                            <a:srgbClr val="FF0000"/>
                          </a:solidFill>
                        </a:rPr>
                        <a:t>Manual de Organización no actualizado</a:t>
                      </a:r>
                    </a:p>
                  </a:txBody>
                  <a:tcPr/>
                </a:tc>
                <a:tc>
                  <a:txBody>
                    <a:bodyPr/>
                    <a:lstStyle/>
                    <a:p>
                      <a:pPr algn="ctr"/>
                      <a:r>
                        <a:rPr lang="es-ES" sz="1200">
                          <a:solidFill>
                            <a:srgbClr val="FF0000"/>
                          </a:solidFill>
                        </a:rPr>
                        <a:t> Coordinar un programa de trabajo con las áreas para actualizar la normativa en conjunto.</a:t>
                      </a:r>
                    </a:p>
                  </a:txBody>
                  <a:tcPr/>
                </a:tc>
                <a:tc>
                  <a:txBody>
                    <a:bodyPr/>
                    <a:lstStyle/>
                    <a:p>
                      <a:pPr algn="ctr"/>
                      <a:r>
                        <a:rPr lang="es-ES" sz="1200">
                          <a:solidFill>
                            <a:srgbClr val="FF0000"/>
                          </a:solidFill>
                        </a:rPr>
                        <a:t>Dirección Administrativa.</a:t>
                      </a:r>
                    </a:p>
                  </a:txBody>
                  <a:tcPr/>
                </a:tc>
                <a:tc>
                  <a:txBody>
                    <a:bodyPr/>
                    <a:lstStyle/>
                    <a:p>
                      <a:pPr algn="ctr"/>
                      <a:r>
                        <a:rPr lang="es-ES" sz="1200">
                          <a:solidFill>
                            <a:srgbClr val="FF0000"/>
                          </a:solidFill>
                        </a:rPr>
                        <a:t>Se verifican…</a:t>
                      </a:r>
                    </a:p>
                  </a:txBody>
                  <a:tcPr/>
                </a:tc>
                <a:tc>
                  <a:txBody>
                    <a:bodyPr/>
                    <a:lstStyle/>
                    <a:p>
                      <a:pPr algn="ctr"/>
                      <a:r>
                        <a:rPr lang="es-ES" sz="1200">
                          <a:solidFill>
                            <a:srgbClr val="FF0000"/>
                          </a:solidFill>
                        </a:rPr>
                        <a:t>30/09/25</a:t>
                      </a:r>
                    </a:p>
                  </a:txBody>
                  <a:tcPr/>
                </a:tc>
                <a:extLst>
                  <a:ext uri="{0D108BD9-81ED-4DB2-BD59-A6C34878D82A}">
                    <a16:rowId xmlns:a16="http://schemas.microsoft.com/office/drawing/2014/main" val="1549898921"/>
                  </a:ext>
                </a:extLst>
              </a:tr>
              <a:tr h="40665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1144725155"/>
                  </a:ext>
                </a:extLst>
              </a:tr>
              <a:tr h="45141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2643016899"/>
                  </a:ext>
                </a:extLst>
              </a:tr>
              <a:tr h="40665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3915126826"/>
                  </a:ext>
                </a:extLst>
              </a:tr>
              <a:tr h="463141">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3512093569"/>
                  </a:ext>
                </a:extLst>
              </a:tr>
            </a:tbl>
          </a:graphicData>
        </a:graphic>
      </p:graphicFrame>
      <p:sp>
        <p:nvSpPr>
          <p:cNvPr id="5" name="Rectángulo 4">
            <a:extLst>
              <a:ext uri="{FF2B5EF4-FFF2-40B4-BE49-F238E27FC236}">
                <a16:creationId xmlns:a16="http://schemas.microsoft.com/office/drawing/2014/main" id="{B8048897-6DF1-FBF6-A7A6-BA4DD7755375}"/>
              </a:ext>
            </a:extLst>
          </p:cNvPr>
          <p:cNvSpPr/>
          <p:nvPr/>
        </p:nvSpPr>
        <p:spPr>
          <a:xfrm>
            <a:off x="0" y="0"/>
            <a:ext cx="12192000" cy="281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7D434595-5814-6F42-F840-535325675427}"/>
              </a:ext>
            </a:extLst>
          </p:cNvPr>
          <p:cNvGrpSpPr/>
          <p:nvPr/>
        </p:nvGrpSpPr>
        <p:grpSpPr>
          <a:xfrm>
            <a:off x="346289" y="284341"/>
            <a:ext cx="11565257" cy="813283"/>
            <a:chOff x="346289" y="284341"/>
            <a:chExt cx="11565257" cy="813283"/>
          </a:xfrm>
        </p:grpSpPr>
        <p:sp>
          <p:nvSpPr>
            <p:cNvPr id="8" name="Google Shape;364;p19">
              <a:extLst>
                <a:ext uri="{FF2B5EF4-FFF2-40B4-BE49-F238E27FC236}">
                  <a16:creationId xmlns:a16="http://schemas.microsoft.com/office/drawing/2014/main" id="{956BA6AD-5125-CC74-007B-A5CB009DA27F}"/>
                </a:ext>
              </a:extLst>
            </p:cNvPr>
            <p:cNvSpPr txBox="1"/>
            <p:nvPr/>
          </p:nvSpPr>
          <p:spPr>
            <a:xfrm>
              <a:off x="6848831" y="314997"/>
              <a:ext cx="4904551"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dirty="0">
                  <a:solidFill>
                    <a:schemeClr val="tx1">
                      <a:lumMod val="75000"/>
                      <a:lumOff val="25000"/>
                    </a:schemeClr>
                  </a:solidFill>
                  <a:ea typeface="Fira Sans"/>
                  <a:cs typeface="Fira Sans"/>
                  <a:sym typeface="Fira Sans"/>
                </a:rPr>
                <a:t>Aprobación del Programa de Trabajo de Administración de Riesgos 2026</a:t>
              </a:r>
            </a:p>
          </p:txBody>
        </p:sp>
        <p:grpSp>
          <p:nvGrpSpPr>
            <p:cNvPr id="9" name="Grupo 8">
              <a:extLst>
                <a:ext uri="{FF2B5EF4-FFF2-40B4-BE49-F238E27FC236}">
                  <a16:creationId xmlns:a16="http://schemas.microsoft.com/office/drawing/2014/main" id="{04202ABB-AA7A-4E2C-D00F-6AC6C1460CE6}"/>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72E23888-AA06-DD09-1EFB-DA18CB59CD5A}"/>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F8E24B44-036C-C2CA-3AB0-C68397742E1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41CCBC63-1E20-A1E3-552D-CA82F7A45060}"/>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098BD8AB-371F-2A53-5031-087C75DEC434}"/>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5F371FC8-2ADF-A212-22C8-786583092FE8}"/>
              </a:ext>
            </a:extLst>
          </p:cNvPr>
          <p:cNvSpPr txBox="1"/>
          <p:nvPr/>
        </p:nvSpPr>
        <p:spPr>
          <a:xfrm>
            <a:off x="3271077" y="1065233"/>
            <a:ext cx="5649846"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dirty="0">
                <a:solidFill>
                  <a:schemeClr val="tx1">
                    <a:lumMod val="75000"/>
                    <a:lumOff val="25000"/>
                  </a:schemeClr>
                </a:solidFill>
                <a:ea typeface="Fira Sans"/>
                <a:cs typeface="Fira Sans"/>
                <a:sym typeface="Fira Sans"/>
              </a:rPr>
              <a:t>Acciones de Control del PTAR 2026</a:t>
            </a:r>
          </a:p>
        </p:txBody>
      </p:sp>
      <p:sp>
        <p:nvSpPr>
          <p:cNvPr id="12" name="CuadroTexto 11">
            <a:extLst>
              <a:ext uri="{FF2B5EF4-FFF2-40B4-BE49-F238E27FC236}">
                <a16:creationId xmlns:a16="http://schemas.microsoft.com/office/drawing/2014/main" id="{4AE11DBE-5CA8-CD0A-6876-BE170537F4B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96289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80821C91-A027-AE4B-58AB-30778CA98F1B}"/>
              </a:ext>
            </a:extLst>
          </p:cNvPr>
          <p:cNvGraphicFramePr>
            <a:graphicFrameLocks noGrp="1"/>
          </p:cNvGraphicFramePr>
          <p:nvPr>
            <p:ph idx="1"/>
            <p:extLst>
              <p:ext uri="{D42A27DB-BD31-4B8C-83A1-F6EECF244321}">
                <p14:modId xmlns:p14="http://schemas.microsoft.com/office/powerpoint/2010/main" val="3262942732"/>
              </p:ext>
            </p:extLst>
          </p:nvPr>
        </p:nvGraphicFramePr>
        <p:xfrm>
          <a:off x="940096" y="1815245"/>
          <a:ext cx="10311808" cy="4171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2">
            <a:extLst>
              <a:ext uri="{FF2B5EF4-FFF2-40B4-BE49-F238E27FC236}">
                <a16:creationId xmlns:a16="http://schemas.microsoft.com/office/drawing/2014/main" id="{B7FB9579-5348-B97C-6911-B199267003F8}"/>
              </a:ext>
            </a:extLst>
          </p:cNvPr>
          <p:cNvSpPr txBox="1">
            <a:spLocks/>
          </p:cNvSpPr>
          <p:nvPr/>
        </p:nvSpPr>
        <p:spPr>
          <a:xfrm>
            <a:off x="940096" y="1407578"/>
            <a:ext cx="10311808" cy="507380"/>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s-ES" sz="1400" b="0" i="0" u="none" strike="noStrike" kern="0" cap="none" spc="0" normalizeH="0" baseline="0" noProof="0">
                <a:ln>
                  <a:noFill/>
                </a:ln>
                <a:solidFill>
                  <a:srgbClr val="FF0000"/>
                </a:solidFill>
                <a:effectLst/>
                <a:uLnTx/>
                <a:uFillTx/>
                <a:latin typeface="+mn-lt"/>
                <a:cs typeface="Arial" panose="020B0604020202020204" pitchFamily="34" charset="0"/>
              </a:rPr>
              <a:t> Con fundamento en el Capítulo IV, Sección II, Numeral 40, Punto 3. Informar, en su caso, de manera ejecutiva las dificultades o situaciones que causan problemas para su cumplimiento y las acciones de solución emprendidas, en el marco de lo establecido en esa materia. </a:t>
            </a:r>
            <a:endParaRPr kumimoji="0" lang="es-ES" sz="1400" i="0" u="none" strike="noStrike" kern="1200" cap="none" spc="100" normalizeH="0" baseline="0" noProof="0">
              <a:ln>
                <a:noFill/>
              </a:ln>
              <a:solidFill>
                <a:srgbClr val="FF0000"/>
              </a:solidFill>
              <a:effectLst/>
              <a:uLnTx/>
              <a:uFillTx/>
              <a:latin typeface="+mn-lt"/>
            </a:endParaRPr>
          </a:p>
        </p:txBody>
      </p:sp>
      <p:sp>
        <p:nvSpPr>
          <p:cNvPr id="2" name="Rectángulo 1">
            <a:extLst>
              <a:ext uri="{FF2B5EF4-FFF2-40B4-BE49-F238E27FC236}">
                <a16:creationId xmlns:a16="http://schemas.microsoft.com/office/drawing/2014/main" id="{63E2016C-6C53-083F-E78F-5140409E39B9}"/>
              </a:ext>
            </a:extLst>
          </p:cNvPr>
          <p:cNvSpPr/>
          <p:nvPr/>
        </p:nvSpPr>
        <p:spPr>
          <a:xfrm>
            <a:off x="0" y="0"/>
            <a:ext cx="12192000"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83FA3A2A-3ED3-5DDF-F171-854F66A478D3}"/>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CF10CE53-3313-516F-DDFD-D273A050DA8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Plan Institucional de Tecnologías de la Información</a:t>
              </a:r>
            </a:p>
          </p:txBody>
        </p:sp>
        <p:grpSp>
          <p:nvGrpSpPr>
            <p:cNvPr id="7" name="Grupo 6">
              <a:extLst>
                <a:ext uri="{FF2B5EF4-FFF2-40B4-BE49-F238E27FC236}">
                  <a16:creationId xmlns:a16="http://schemas.microsoft.com/office/drawing/2014/main" id="{3F19B665-1708-CC3D-82C4-2B8283FF9ED3}"/>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DDD5F32A-774C-07FA-8811-859702302F49}"/>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9B375FBF-CF47-9AB0-776E-CF2AED316A6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9186ABD-4F21-86E5-1034-6F745EA828CB}"/>
                    </a:ext>
                  </a:extLst>
                </p:cNvPr>
                <p:cNvPicPr preferRelativeResize="0"/>
                <p:nvPr/>
              </p:nvPicPr>
              <p:blipFill rotWithShape="1">
                <a:blip r:embed="rId7">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39893BAA-5645-F944-C2B2-C1FE2B96A47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1" name="CuadroTexto 10">
            <a:extLst>
              <a:ext uri="{FF2B5EF4-FFF2-40B4-BE49-F238E27FC236}">
                <a16:creationId xmlns:a16="http://schemas.microsoft.com/office/drawing/2014/main" id="{0584E6AB-7CA2-17E6-53AF-326BC2FAF5D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304622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lgn="r" defTabSz="914400">
              <a:defRPr/>
            </a:pPr>
            <a:fld id="{E2A9F38B-7364-4398-860E-1D268335E1F8}" type="slidenum">
              <a:rPr lang="es-MX" sz="1200">
                <a:solidFill>
                  <a:prstClr val="black">
                    <a:tint val="75000"/>
                  </a:prstClr>
                </a:solidFill>
                <a:latin typeface="Calibri"/>
              </a:rPr>
              <a:pPr algn="r" defTabSz="914400">
                <a:defRPr/>
              </a:pPr>
              <a:t>16</a:t>
            </a:fld>
            <a:endParaRPr lang="es-MX" sz="1200">
              <a:solidFill>
                <a:prstClr val="black">
                  <a:tint val="75000"/>
                </a:prstClr>
              </a:solidFill>
              <a:latin typeface="Calibri"/>
            </a:endParaRPr>
          </a:p>
        </p:txBody>
      </p:sp>
      <p:sp>
        <p:nvSpPr>
          <p:cNvPr id="9" name="CuadroTexto 3"/>
          <p:cNvSpPr txBox="1"/>
          <p:nvPr/>
        </p:nvSpPr>
        <p:spPr>
          <a:xfrm>
            <a:off x="346289" y="1323347"/>
            <a:ext cx="11565257" cy="400110"/>
          </a:xfrm>
          <a:prstGeom prst="rect">
            <a:avLst/>
          </a:prstGeom>
          <a:noFill/>
        </p:spPr>
        <p:txBody>
          <a:bodyPr wrap="square" rtlCol="0">
            <a:spAutoFit/>
          </a:bodyPr>
          <a:lstStyle/>
          <a:p>
            <a:pPr algn="ctr" defTabSz="914400">
              <a:defRPr/>
            </a:pPr>
            <a:r>
              <a:rPr lang="es-MX" sz="2000" b="1" kern="0">
                <a:solidFill>
                  <a:schemeClr val="tx1">
                    <a:lumMod val="75000"/>
                    <a:lumOff val="25000"/>
                  </a:schemeClr>
                </a:solidFill>
                <a:latin typeface="Helvetica" pitchFamily="2" charset="0"/>
              </a:rPr>
              <a:t>Metas, Necesidades, Oportunidades y Riesgos de las </a:t>
            </a:r>
            <a:r>
              <a:rPr lang="es-MX" sz="2000" b="1" kern="0" err="1">
                <a:solidFill>
                  <a:schemeClr val="tx1">
                    <a:lumMod val="75000"/>
                    <a:lumOff val="25000"/>
                  </a:schemeClr>
                </a:solidFill>
                <a:latin typeface="Helvetica" pitchFamily="2" charset="0"/>
              </a:rPr>
              <a:t>TICs</a:t>
            </a:r>
            <a:endParaRPr lang="es-MX" sz="2000" b="1" kern="0">
              <a:solidFill>
                <a:schemeClr val="tx1">
                  <a:lumMod val="75000"/>
                  <a:lumOff val="25000"/>
                </a:schemeClr>
              </a:solidFill>
              <a:latin typeface="Helvetica" pitchFamily="2" charset="0"/>
            </a:endParaRPr>
          </a:p>
        </p:txBody>
      </p:sp>
      <p:sp>
        <p:nvSpPr>
          <p:cNvPr id="3" name="Rectángulo 2">
            <a:extLst>
              <a:ext uri="{FF2B5EF4-FFF2-40B4-BE49-F238E27FC236}">
                <a16:creationId xmlns:a16="http://schemas.microsoft.com/office/drawing/2014/main" id="{1363755B-F64D-4D34-3697-4B8513DC80B1}"/>
              </a:ext>
            </a:extLst>
          </p:cNvPr>
          <p:cNvSpPr/>
          <p:nvPr/>
        </p:nvSpPr>
        <p:spPr>
          <a:xfrm>
            <a:off x="0" y="0"/>
            <a:ext cx="12192000" cy="400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20263657-32E2-5F51-8A70-8FEA2D895BAD}"/>
              </a:ext>
            </a:extLst>
          </p:cNvPr>
          <p:cNvGrpSpPr/>
          <p:nvPr/>
        </p:nvGrpSpPr>
        <p:grpSpPr>
          <a:xfrm>
            <a:off x="2638563" y="1923256"/>
            <a:ext cx="6980708" cy="4102944"/>
            <a:chOff x="2333229" y="2117102"/>
            <a:chExt cx="6980708" cy="4102944"/>
          </a:xfrm>
        </p:grpSpPr>
        <p:sp>
          <p:nvSpPr>
            <p:cNvPr id="13" name="Rectángulo 12">
              <a:extLst>
                <a:ext uri="{FF2B5EF4-FFF2-40B4-BE49-F238E27FC236}">
                  <a16:creationId xmlns:a16="http://schemas.microsoft.com/office/drawing/2014/main" id="{25E8957F-3A10-5A45-A8AE-2725881A7400}"/>
                </a:ext>
              </a:extLst>
            </p:cNvPr>
            <p:cNvSpPr/>
            <p:nvPr/>
          </p:nvSpPr>
          <p:spPr>
            <a:xfrm>
              <a:off x="5823583" y="4168575"/>
              <a:ext cx="3490354" cy="205147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a:t>Riesgos:</a:t>
              </a:r>
            </a:p>
          </p:txBody>
        </p:sp>
        <p:sp>
          <p:nvSpPr>
            <p:cNvPr id="14" name="Rectángulo 13">
              <a:extLst>
                <a:ext uri="{FF2B5EF4-FFF2-40B4-BE49-F238E27FC236}">
                  <a16:creationId xmlns:a16="http://schemas.microsoft.com/office/drawing/2014/main" id="{C99DD53C-E8E8-3648-4729-58FE14C54D3A}"/>
                </a:ext>
              </a:extLst>
            </p:cNvPr>
            <p:cNvSpPr/>
            <p:nvPr/>
          </p:nvSpPr>
          <p:spPr>
            <a:xfrm>
              <a:off x="5823583" y="2117104"/>
              <a:ext cx="3490354" cy="205147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a:t>Necesidades:</a:t>
              </a:r>
            </a:p>
          </p:txBody>
        </p:sp>
        <p:sp>
          <p:nvSpPr>
            <p:cNvPr id="15" name="Rectángulo 14">
              <a:extLst>
                <a:ext uri="{FF2B5EF4-FFF2-40B4-BE49-F238E27FC236}">
                  <a16:creationId xmlns:a16="http://schemas.microsoft.com/office/drawing/2014/main" id="{3730F432-EA57-5961-A775-9599A4EDDF1B}"/>
                </a:ext>
              </a:extLst>
            </p:cNvPr>
            <p:cNvSpPr/>
            <p:nvPr/>
          </p:nvSpPr>
          <p:spPr>
            <a:xfrm>
              <a:off x="2333229" y="4168574"/>
              <a:ext cx="3490354" cy="20514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a:t>Oportunidades:</a:t>
              </a:r>
            </a:p>
          </p:txBody>
        </p:sp>
        <p:sp>
          <p:nvSpPr>
            <p:cNvPr id="16" name="Rectángulo 15">
              <a:extLst>
                <a:ext uri="{FF2B5EF4-FFF2-40B4-BE49-F238E27FC236}">
                  <a16:creationId xmlns:a16="http://schemas.microsoft.com/office/drawing/2014/main" id="{1C11642D-9971-CB3A-CD98-C0D1D9A4A092}"/>
                </a:ext>
              </a:extLst>
            </p:cNvPr>
            <p:cNvSpPr/>
            <p:nvPr/>
          </p:nvSpPr>
          <p:spPr>
            <a:xfrm>
              <a:off x="2333229" y="2117102"/>
              <a:ext cx="3490354" cy="20514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a:t>Metas:</a:t>
              </a:r>
            </a:p>
          </p:txBody>
        </p:sp>
      </p:grpSp>
      <p:grpSp>
        <p:nvGrpSpPr>
          <p:cNvPr id="6" name="Grupo 5">
            <a:extLst>
              <a:ext uri="{FF2B5EF4-FFF2-40B4-BE49-F238E27FC236}">
                <a16:creationId xmlns:a16="http://schemas.microsoft.com/office/drawing/2014/main" id="{CC1BB784-17CB-4E82-B34E-631FC56A66A1}"/>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C20414B5-924D-FB84-43F4-56BE3A3AB1D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Plan Institucional de Tecnologías de la Información</a:t>
              </a:r>
            </a:p>
          </p:txBody>
        </p:sp>
        <p:grpSp>
          <p:nvGrpSpPr>
            <p:cNvPr id="8" name="Grupo 7">
              <a:extLst>
                <a:ext uri="{FF2B5EF4-FFF2-40B4-BE49-F238E27FC236}">
                  <a16:creationId xmlns:a16="http://schemas.microsoft.com/office/drawing/2014/main" id="{D1886503-4E4A-A63D-2BB4-3AA564ECBEFB}"/>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A7B2BEE6-E703-5BB3-5D96-5A0CDFF4A79F}"/>
                  </a:ext>
                </a:extLst>
              </p:cNvPr>
              <p:cNvGrpSpPr/>
              <p:nvPr/>
            </p:nvGrpSpPr>
            <p:grpSpPr>
              <a:xfrm>
                <a:off x="346289" y="284341"/>
                <a:ext cx="11565257" cy="813283"/>
                <a:chOff x="346289" y="284341"/>
                <a:chExt cx="11565257" cy="813283"/>
              </a:xfrm>
            </p:grpSpPr>
            <p:cxnSp>
              <p:nvCxnSpPr>
                <p:cNvPr id="19" name="Conector recto 18">
                  <a:extLst>
                    <a:ext uri="{FF2B5EF4-FFF2-40B4-BE49-F238E27FC236}">
                      <a16:creationId xmlns:a16="http://schemas.microsoft.com/office/drawing/2014/main" id="{5687BD17-72FC-753C-24AF-4DBB31AE97C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2" name="Google Shape;188;p2" descr="Un conjunto de letras blancas en un fondo blanco&#10;&#10;Descripción generada automáticamente con confianza media">
                  <a:extLst>
                    <a:ext uri="{FF2B5EF4-FFF2-40B4-BE49-F238E27FC236}">
                      <a16:creationId xmlns:a16="http://schemas.microsoft.com/office/drawing/2014/main" id="{2B1D847A-B4A1-0B0A-10CB-543C2B4ACB0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45505C1E-193F-70C8-C604-4C63CD53F0A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41449D67-DB6C-DE82-7B60-2D4658E527AB}"/>
              </a:ext>
            </a:extLst>
          </p:cNvPr>
          <p:cNvSpPr txBox="1"/>
          <p:nvPr/>
        </p:nvSpPr>
        <p:spPr>
          <a:xfrm>
            <a:off x="346289" y="6171277"/>
            <a:ext cx="3305722" cy="215444"/>
          </a:xfrm>
          <a:prstGeom prst="rect">
            <a:avLst/>
          </a:prstGeom>
          <a:noFill/>
        </p:spPr>
        <p:txBody>
          <a:bodyPr wrap="square" rtlCol="0">
            <a:spAutoFit/>
          </a:bodyPr>
          <a:lstStyle/>
          <a:p>
            <a:r>
              <a:rPr lang="es-MX" sz="800" err="1"/>
              <a:t>TICs</a:t>
            </a:r>
            <a:r>
              <a:rPr lang="es-MX" sz="800"/>
              <a:t>: Tecnologías de la Información y Comunicación.</a:t>
            </a:r>
          </a:p>
        </p:txBody>
      </p:sp>
      <p:sp>
        <p:nvSpPr>
          <p:cNvPr id="17" name="CuadroTexto 16">
            <a:extLst>
              <a:ext uri="{FF2B5EF4-FFF2-40B4-BE49-F238E27FC236}">
                <a16:creationId xmlns:a16="http://schemas.microsoft.com/office/drawing/2014/main" id="{B60599C8-F180-8527-A1DB-58983540C25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1082327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DBF93-E846-2719-7A34-6A2337F73D7D}"/>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0B42C756-A206-D98A-D1F6-3AA0B98BD141}"/>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C454DD16-4DAD-92C4-D0A8-314673EA9109}"/>
              </a:ext>
            </a:extLst>
          </p:cNvPr>
          <p:cNvSpPr txBox="1"/>
          <p:nvPr/>
        </p:nvSpPr>
        <p:spPr>
          <a:xfrm>
            <a:off x="691626" y="1505580"/>
            <a:ext cx="10807006" cy="2031325"/>
          </a:xfrm>
          <a:prstGeom prst="rect">
            <a:avLst/>
          </a:prstGeom>
          <a:noFill/>
          <a:ln>
            <a:solidFill>
              <a:srgbClr val="FF0000"/>
            </a:solidFill>
          </a:ln>
        </p:spPr>
        <p:txBody>
          <a:bodyPr wrap="square" lIns="91440" tIns="45720" rIns="91440" bIns="45720" rtlCol="0" anchor="t">
            <a:spAutoFit/>
          </a:bodyPr>
          <a:lstStyle/>
          <a:p>
            <a:r>
              <a:rPr lang="es-MX" dirty="0">
                <a:solidFill>
                  <a:srgbClr val="FF0000"/>
                </a:solidFill>
              </a:rPr>
              <a:t>Con fundamento en el Capítulo II, Sección III, Numeral 14. </a:t>
            </a:r>
            <a:r>
              <a:rPr lang="es" dirty="0">
                <a:solidFill>
                  <a:srgbClr val="FF0000"/>
                </a:solidFill>
              </a:rPr>
              <a:t>El Titular del OIC realizará la evaluación del reporte de avances trimestral del PTCI y elaborará el informe de evaluación de c</a:t>
            </a:r>
            <a:r>
              <a:rPr lang="es" b="1" dirty="0">
                <a:solidFill>
                  <a:srgbClr val="FF0000"/>
                </a:solidFill>
              </a:rPr>
              <a:t>ada uno de los aspectos contenidos en dicho reporte</a:t>
            </a:r>
            <a:r>
              <a:rPr lang="es" dirty="0">
                <a:solidFill>
                  <a:srgbClr val="FF0000"/>
                </a:solidFill>
              </a:rPr>
              <a:t>, el cual presentará: </a:t>
            </a:r>
          </a:p>
          <a:p>
            <a:endParaRPr lang="es" dirty="0">
              <a:solidFill>
                <a:srgbClr val="FF0000"/>
              </a:solidFill>
            </a:endParaRPr>
          </a:p>
          <a:p>
            <a:r>
              <a:rPr lang="es" dirty="0">
                <a:solidFill>
                  <a:srgbClr val="FF0000"/>
                </a:solidFill>
              </a:rPr>
              <a:t>b) Al Comité y, en su caso, al Órgano de Gobierno, en las sesiones trimestrales posteriores al cierre de cada trimestre. El primer informe de evaluación al primer reporte de avance trimestral se presentará en la segunda sesión ordinaría.</a:t>
            </a:r>
            <a:endParaRPr lang="es">
              <a:solidFill>
                <a:srgbClr val="FF0000"/>
              </a:solidFill>
            </a:endParaRPr>
          </a:p>
        </p:txBody>
      </p:sp>
      <p:grpSp>
        <p:nvGrpSpPr>
          <p:cNvPr id="4" name="Grupo 3">
            <a:extLst>
              <a:ext uri="{FF2B5EF4-FFF2-40B4-BE49-F238E27FC236}">
                <a16:creationId xmlns:a16="http://schemas.microsoft.com/office/drawing/2014/main" id="{6034AFEA-B270-EB73-62F5-C718D5B0640A}"/>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4E4A01F9-38EB-48AF-A731-0BC5CC34A0CE}"/>
                </a:ext>
              </a:extLst>
            </p:cNvPr>
            <p:cNvSpPr txBox="1"/>
            <p:nvPr/>
          </p:nvSpPr>
          <p:spPr>
            <a:xfrm>
              <a:off x="6848832" y="314997"/>
              <a:ext cx="4357884"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Informe de Evaluación Trimestral del OIC al PTCI y PTAR</a:t>
              </a:r>
            </a:p>
          </p:txBody>
        </p:sp>
        <p:grpSp>
          <p:nvGrpSpPr>
            <p:cNvPr id="7" name="Grupo 6">
              <a:extLst>
                <a:ext uri="{FF2B5EF4-FFF2-40B4-BE49-F238E27FC236}">
                  <a16:creationId xmlns:a16="http://schemas.microsoft.com/office/drawing/2014/main" id="{B2BF35E9-16AE-018A-8723-2A80FB3E8CC7}"/>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E3766AD4-F9A1-06B2-3BC5-615709315908}"/>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BF9D5175-6F86-5174-A4F6-D5B83F79C7D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0F9D105-F778-5DFF-89DE-2272411E62D0}"/>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265762C9-D3C3-5BFC-7ADA-FDF7C89EF5EB}"/>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1BDF67B7-37EE-7629-BAAF-F474416585D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355524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92E0D0E-DA78-ECE0-465C-BAA2193A8183}"/>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38315ACD-3AB7-4007-C7FF-8ED287F73FF6}"/>
              </a:ext>
            </a:extLst>
          </p:cNvPr>
          <p:cNvSpPr txBox="1"/>
          <p:nvPr/>
        </p:nvSpPr>
        <p:spPr>
          <a:xfrm>
            <a:off x="691626" y="1480459"/>
            <a:ext cx="10807006" cy="2031325"/>
          </a:xfrm>
          <a:prstGeom prst="rect">
            <a:avLst/>
          </a:prstGeom>
          <a:noFill/>
          <a:ln>
            <a:solidFill>
              <a:srgbClr val="FF0000"/>
            </a:solidFill>
          </a:ln>
        </p:spPr>
        <p:txBody>
          <a:bodyPr wrap="square" lIns="91440" tIns="45720" rIns="91440" bIns="45720" rtlCol="0" anchor="t">
            <a:spAutoFit/>
          </a:bodyPr>
          <a:lstStyle/>
          <a:p>
            <a:r>
              <a:rPr lang="es-MX" dirty="0">
                <a:solidFill>
                  <a:srgbClr val="FF0000"/>
                </a:solidFill>
              </a:rPr>
              <a:t>Capítulo I, Numeral 25. </a:t>
            </a:r>
            <a:r>
              <a:rPr lang="es" dirty="0">
                <a:solidFill>
                  <a:srgbClr val="FF0000"/>
                </a:solidFill>
              </a:rPr>
              <a:t>El Titular del OIC presentará en las sesiones trimestrales del Comité o del Órgano de Gobierno, según corresponda, su informe de evaluación de cada uno de los aspectos del Reporte de Avances Trimestral del PTAR, como sigue:</a:t>
            </a:r>
          </a:p>
          <a:p>
            <a:endParaRPr lang="es" dirty="0">
              <a:solidFill>
                <a:srgbClr val="FF0000"/>
              </a:solidFill>
              <a:ea typeface="Calibri"/>
              <a:cs typeface="Calibri"/>
            </a:endParaRPr>
          </a:p>
          <a:p>
            <a:r>
              <a:rPr lang="es" dirty="0">
                <a:solidFill>
                  <a:srgbClr val="FF0000"/>
                </a:solidFill>
                <a:ea typeface="+mn-lt"/>
                <a:cs typeface="+mn-lt"/>
              </a:rPr>
              <a:t>II. Al Comité y, en su caso, al Órgano de Gobierno, a través de la carpeta electrónica, en las sesiones inmediatas posteriores al cierre de cada trimestre.</a:t>
            </a:r>
            <a:endParaRPr lang="es" dirty="0">
              <a:ea typeface="+mn-lt"/>
              <a:cs typeface="+mn-lt"/>
            </a:endParaRPr>
          </a:p>
          <a:p>
            <a:endParaRPr lang="es" dirty="0">
              <a:solidFill>
                <a:srgbClr val="FF0000"/>
              </a:solidFill>
              <a:ea typeface="Calibri"/>
              <a:cs typeface="Calibri"/>
            </a:endParaRPr>
          </a:p>
        </p:txBody>
      </p:sp>
      <p:grpSp>
        <p:nvGrpSpPr>
          <p:cNvPr id="4" name="Grupo 3">
            <a:extLst>
              <a:ext uri="{FF2B5EF4-FFF2-40B4-BE49-F238E27FC236}">
                <a16:creationId xmlns:a16="http://schemas.microsoft.com/office/drawing/2014/main" id="{DAA1A3E1-9B24-0975-21E6-C2B80B82C5B6}"/>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F8B3935A-17C7-14C3-1FD9-42A5DDE19F9B}"/>
                </a:ext>
              </a:extLst>
            </p:cNvPr>
            <p:cNvSpPr txBox="1"/>
            <p:nvPr/>
          </p:nvSpPr>
          <p:spPr>
            <a:xfrm>
              <a:off x="6848832" y="314997"/>
              <a:ext cx="4357884"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Informe de Evaluación Trimestral del OIC al PTCI y PTAR</a:t>
              </a:r>
            </a:p>
          </p:txBody>
        </p:sp>
        <p:grpSp>
          <p:nvGrpSpPr>
            <p:cNvPr id="7" name="Grupo 6">
              <a:extLst>
                <a:ext uri="{FF2B5EF4-FFF2-40B4-BE49-F238E27FC236}">
                  <a16:creationId xmlns:a16="http://schemas.microsoft.com/office/drawing/2014/main" id="{E5732DF0-9F33-3FD2-A107-2BBB70CF6C38}"/>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1DA6EF4F-5B39-67B2-3F51-7C087DCF63A3}"/>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28D33DD6-5FF0-B14B-69E6-60EF085762A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3EF75EE-9650-401D-2CF1-C6ADB1FA445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B693A1AB-0489-DD7B-6BAD-B9F694D6AB5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4E0E9385-C5AF-730B-73F3-8AFD915DD43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2973933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02D18-22AB-7DDC-4880-43F853B87025}"/>
            </a:ext>
          </a:extLst>
        </p:cNvPr>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081097D4-8008-B37C-D063-A6AC0ECF4D5A}"/>
              </a:ext>
            </a:extLst>
          </p:cNvPr>
          <p:cNvGraphicFramePr>
            <a:graphicFrameLocks noGrp="1"/>
          </p:cNvGraphicFramePr>
          <p:nvPr>
            <p:ph idx="1"/>
            <p:extLst>
              <p:ext uri="{D42A27DB-BD31-4B8C-83A1-F6EECF244321}">
                <p14:modId xmlns:p14="http://schemas.microsoft.com/office/powerpoint/2010/main" val="2241759342"/>
              </p:ext>
            </p:extLst>
          </p:nvPr>
        </p:nvGraphicFramePr>
        <p:xfrm>
          <a:off x="1828766" y="2252344"/>
          <a:ext cx="8448991" cy="2341880"/>
        </p:xfrm>
        <a:graphic>
          <a:graphicData uri="http://schemas.openxmlformats.org/drawingml/2006/table">
            <a:tbl>
              <a:tblPr firstRow="1" bandRow="1">
                <a:tableStyleId>{7DF18680-E054-41AD-8BC1-D1AEF772440D}</a:tableStyleId>
              </a:tblPr>
              <a:tblGrid>
                <a:gridCol w="1541431">
                  <a:extLst>
                    <a:ext uri="{9D8B030D-6E8A-4147-A177-3AD203B41FA5}">
                      <a16:colId xmlns:a16="http://schemas.microsoft.com/office/drawing/2014/main" val="306681949"/>
                    </a:ext>
                  </a:extLst>
                </a:gridCol>
                <a:gridCol w="1541431">
                  <a:extLst>
                    <a:ext uri="{9D8B030D-6E8A-4147-A177-3AD203B41FA5}">
                      <a16:colId xmlns:a16="http://schemas.microsoft.com/office/drawing/2014/main" val="2523563827"/>
                    </a:ext>
                  </a:extLst>
                </a:gridCol>
                <a:gridCol w="1262983">
                  <a:extLst>
                    <a:ext uri="{9D8B030D-6E8A-4147-A177-3AD203B41FA5}">
                      <a16:colId xmlns:a16="http://schemas.microsoft.com/office/drawing/2014/main" val="928459018"/>
                    </a:ext>
                  </a:extLst>
                </a:gridCol>
                <a:gridCol w="1262983">
                  <a:extLst>
                    <a:ext uri="{9D8B030D-6E8A-4147-A177-3AD203B41FA5}">
                      <a16:colId xmlns:a16="http://schemas.microsoft.com/office/drawing/2014/main" val="2846322957"/>
                    </a:ext>
                  </a:extLst>
                </a:gridCol>
                <a:gridCol w="1569844">
                  <a:extLst>
                    <a:ext uri="{9D8B030D-6E8A-4147-A177-3AD203B41FA5}">
                      <a16:colId xmlns:a16="http://schemas.microsoft.com/office/drawing/2014/main" val="450347078"/>
                    </a:ext>
                  </a:extLst>
                </a:gridCol>
                <a:gridCol w="1270319">
                  <a:extLst>
                    <a:ext uri="{9D8B030D-6E8A-4147-A177-3AD203B41FA5}">
                      <a16:colId xmlns:a16="http://schemas.microsoft.com/office/drawing/2014/main" val="4195222840"/>
                    </a:ext>
                  </a:extLst>
                </a:gridCol>
              </a:tblGrid>
              <a:tr h="370840">
                <a:tc>
                  <a:txBody>
                    <a:bodyPr/>
                    <a:lstStyle/>
                    <a:p>
                      <a:pPr algn="ctr"/>
                      <a:r>
                        <a:rPr lang="es-MX" sz="1500" err="1"/>
                        <a:t>N°</a:t>
                      </a:r>
                      <a:r>
                        <a:rPr lang="es-MX" sz="1500" dirty="0"/>
                        <a:t> de </a:t>
                      </a:r>
                      <a:r>
                        <a:rPr lang="es-MX" sz="1500"/>
                        <a:t>Problemáticas</a:t>
                      </a:r>
                    </a:p>
                  </a:txBody>
                  <a:tcPr>
                    <a:solidFill>
                      <a:srgbClr val="A50021"/>
                    </a:solidFill>
                  </a:tcPr>
                </a:tc>
                <a:tc>
                  <a:txBody>
                    <a:bodyPr/>
                    <a:lstStyle/>
                    <a:p>
                      <a:pPr algn="ctr"/>
                      <a:r>
                        <a:rPr lang="es-MX" sz="1500" dirty="0"/>
                        <a:t>Descripción de Problemática</a:t>
                      </a:r>
                    </a:p>
                  </a:txBody>
                  <a:tcPr>
                    <a:solidFill>
                      <a:srgbClr val="A50021"/>
                    </a:solidFill>
                  </a:tcPr>
                </a:tc>
                <a:tc>
                  <a:txBody>
                    <a:bodyPr/>
                    <a:lstStyle/>
                    <a:p>
                      <a:pPr algn="ctr"/>
                      <a:r>
                        <a:rPr lang="es-MX" sz="1500" dirty="0"/>
                        <a:t>Origen de la Problemática</a:t>
                      </a:r>
                    </a:p>
                  </a:txBody>
                  <a:tcPr>
                    <a:solidFill>
                      <a:srgbClr val="A50021"/>
                    </a:solidFill>
                  </a:tcPr>
                </a:tc>
                <a:tc>
                  <a:txBody>
                    <a:bodyPr/>
                    <a:lstStyle/>
                    <a:p>
                      <a:pPr algn="ctr"/>
                      <a:r>
                        <a:rPr lang="es-MX" sz="1500" dirty="0"/>
                        <a:t>Añadido a PTCI o PTAR</a:t>
                      </a:r>
                    </a:p>
                  </a:txBody>
                  <a:tcPr>
                    <a:solidFill>
                      <a:srgbClr val="A50021"/>
                    </a:solidFill>
                  </a:tcPr>
                </a:tc>
                <a:tc>
                  <a:txBody>
                    <a:bodyPr/>
                    <a:lstStyle/>
                    <a:p>
                      <a:pPr algn="ctr"/>
                      <a:r>
                        <a:rPr lang="es-MX" sz="1500" dirty="0"/>
                        <a:t>Acción para Mitigar la Problemática</a:t>
                      </a:r>
                    </a:p>
                  </a:txBody>
                  <a:tcPr>
                    <a:solidFill>
                      <a:srgbClr val="A50021"/>
                    </a:solidFill>
                  </a:tcPr>
                </a:tc>
                <a:tc>
                  <a:txBody>
                    <a:bodyPr/>
                    <a:lstStyle/>
                    <a:p>
                      <a:pPr algn="ctr"/>
                      <a:r>
                        <a:rPr lang="es-MX" sz="1500" dirty="0"/>
                        <a:t>Responsable</a:t>
                      </a:r>
                    </a:p>
                  </a:txBody>
                  <a:tcPr>
                    <a:solidFill>
                      <a:srgbClr val="A50021"/>
                    </a:solidFill>
                  </a:tcPr>
                </a:tc>
                <a:extLst>
                  <a:ext uri="{0D108BD9-81ED-4DB2-BD59-A6C34878D82A}">
                    <a16:rowId xmlns:a16="http://schemas.microsoft.com/office/drawing/2014/main" val="2812019370"/>
                  </a:ext>
                </a:extLst>
              </a:tr>
              <a:tr h="370840">
                <a:tc>
                  <a:txBody>
                    <a:bodyPr/>
                    <a:lstStyle/>
                    <a:p>
                      <a:pPr algn="ctr"/>
                      <a:endParaRPr lang="es-MX" sz="1200">
                        <a:solidFill>
                          <a:srgbClr val="FF0000"/>
                        </a:solidFill>
                      </a:endParaRPr>
                    </a:p>
                  </a:txBody>
                  <a:tcPr/>
                </a:tc>
                <a:tc>
                  <a:txBody>
                    <a:bodyPr/>
                    <a:lstStyle/>
                    <a:p>
                      <a:pPr algn="ctr"/>
                      <a:r>
                        <a:rPr lang="es-MX" sz="1200" dirty="0">
                          <a:solidFill>
                            <a:srgbClr val="FF0000"/>
                          </a:solidFill>
                        </a:rPr>
                        <a:t>En ciertas áreas de la infraestructura…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solidFill>
                            <a:srgbClr val="FF0000"/>
                          </a:solidFill>
                        </a:rPr>
                        <a:t>Falta de mantenimiento en la infraestructura.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200">
                        <a:solidFill>
                          <a:srgbClr val="FF0000"/>
                        </a:solidFill>
                      </a:endParaRPr>
                    </a:p>
                  </a:txBody>
                  <a:tcPr/>
                </a:tc>
                <a:tc>
                  <a:txBody>
                    <a:bodyPr/>
                    <a:lstStyle/>
                    <a:p>
                      <a:pPr algn="ctr"/>
                      <a:r>
                        <a:rPr lang="es-MX" sz="1200" dirty="0">
                          <a:solidFill>
                            <a:srgbClr val="FF0000"/>
                          </a:solidFill>
                        </a:rPr>
                        <a:t>Se está elaborando una lista de las áreas a las que les hace falta mantenimiento…</a:t>
                      </a:r>
                    </a:p>
                  </a:txBody>
                  <a:tcPr/>
                </a:tc>
                <a:tc>
                  <a:txBody>
                    <a:bodyPr/>
                    <a:lstStyle/>
                    <a:p>
                      <a:pPr algn="ctr"/>
                      <a:r>
                        <a:rPr lang="es-MX" sz="1200" dirty="0">
                          <a:solidFill>
                            <a:srgbClr val="FF0000"/>
                          </a:solidFill>
                        </a:rPr>
                        <a:t>Dirección General de Administración</a:t>
                      </a:r>
                    </a:p>
                  </a:txBody>
                  <a:tcPr/>
                </a:tc>
                <a:extLst>
                  <a:ext uri="{0D108BD9-81ED-4DB2-BD59-A6C34878D82A}">
                    <a16:rowId xmlns:a16="http://schemas.microsoft.com/office/drawing/2014/main" val="553765299"/>
                  </a:ext>
                </a:extLst>
              </a:tr>
              <a:tr h="37084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extLst>
                  <a:ext uri="{0D108BD9-81ED-4DB2-BD59-A6C34878D82A}">
                    <a16:rowId xmlns:a16="http://schemas.microsoft.com/office/drawing/2014/main" val="2703178470"/>
                  </a:ext>
                </a:extLst>
              </a:tr>
              <a:tr h="37084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extLst>
                  <a:ext uri="{0D108BD9-81ED-4DB2-BD59-A6C34878D82A}">
                    <a16:rowId xmlns:a16="http://schemas.microsoft.com/office/drawing/2014/main" val="654065349"/>
                  </a:ext>
                </a:extLst>
              </a:tr>
            </a:tbl>
          </a:graphicData>
        </a:graphic>
      </p:graphicFrame>
      <p:sp>
        <p:nvSpPr>
          <p:cNvPr id="3" name="Rectángulo 2">
            <a:extLst>
              <a:ext uri="{FF2B5EF4-FFF2-40B4-BE49-F238E27FC236}">
                <a16:creationId xmlns:a16="http://schemas.microsoft.com/office/drawing/2014/main" id="{CED79C89-02E1-D6AC-4E4C-76A96FA6CB01}"/>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72A848B4-2BDF-F303-9A04-87BC961D3997}"/>
              </a:ext>
            </a:extLst>
          </p:cNvPr>
          <p:cNvSpPr txBox="1"/>
          <p:nvPr/>
        </p:nvSpPr>
        <p:spPr>
          <a:xfrm>
            <a:off x="649758" y="1275305"/>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punto 4.  Tiene el fin de identificar riesgos que no estén incluidos en la Matriz de Administración de Riesgos Institucional o bien debilidades del Control Interno adicionales que deban ser incorporadas en el PTCI o en el PTAR.</a:t>
            </a:r>
          </a:p>
        </p:txBody>
      </p:sp>
      <p:grpSp>
        <p:nvGrpSpPr>
          <p:cNvPr id="4" name="Grupo 3">
            <a:extLst>
              <a:ext uri="{FF2B5EF4-FFF2-40B4-BE49-F238E27FC236}">
                <a16:creationId xmlns:a16="http://schemas.microsoft.com/office/drawing/2014/main" id="{04C77D70-7AA1-4F11-A947-6319A5CF45AD}"/>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ED98E095-8AC5-4E6F-69B8-2BF62B53A27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Cédula de Problemáticas</a:t>
              </a:r>
            </a:p>
          </p:txBody>
        </p:sp>
        <p:grpSp>
          <p:nvGrpSpPr>
            <p:cNvPr id="7" name="Grupo 6">
              <a:extLst>
                <a:ext uri="{FF2B5EF4-FFF2-40B4-BE49-F238E27FC236}">
                  <a16:creationId xmlns:a16="http://schemas.microsoft.com/office/drawing/2014/main" id="{C6CEB19C-ABA9-DB40-49AF-DBF26E357C84}"/>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4B7FBA0F-E93F-E31E-E018-3807626DC0F5}"/>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F6E99E2E-184F-D2BC-C270-D1DA3EB299B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2DA9F1BC-DA7F-D9D5-6D24-E606965400D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894A1ADC-949E-B4CD-1F42-02A02B951276}"/>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582C889F-6F52-7E00-146C-811E9BF42AD8}"/>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224424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296AC-D108-F155-8E60-B3E2C79A541F}"/>
              </a:ext>
            </a:extLst>
          </p:cNvPr>
          <p:cNvSpPr>
            <a:spLocks noGrp="1"/>
          </p:cNvSpPr>
          <p:nvPr>
            <p:ph type="title"/>
          </p:nvPr>
        </p:nvSpPr>
        <p:spPr/>
        <p:txBody>
          <a:bodyPr/>
          <a:lstStyle/>
          <a:p>
            <a:r>
              <a:rPr lang="es-MX" sz="4000">
                <a:solidFill>
                  <a:schemeClr val="tx1">
                    <a:lumMod val="75000"/>
                    <a:lumOff val="25000"/>
                  </a:schemeClr>
                </a:solidFill>
              </a:rPr>
              <a:t>CONSIDERACIONES. </a:t>
            </a:r>
          </a:p>
        </p:txBody>
      </p:sp>
      <p:sp>
        <p:nvSpPr>
          <p:cNvPr id="3" name="Subtítulo 2">
            <a:extLst>
              <a:ext uri="{FF2B5EF4-FFF2-40B4-BE49-F238E27FC236}">
                <a16:creationId xmlns:a16="http://schemas.microsoft.com/office/drawing/2014/main" id="{732AAFCC-4ACF-074C-F4EF-4F5726E0AB92}"/>
              </a:ext>
            </a:extLst>
          </p:cNvPr>
          <p:cNvSpPr>
            <a:spLocks noGrp="1"/>
          </p:cNvSpPr>
          <p:nvPr>
            <p:ph type="body" sz="quarter" idx="10"/>
          </p:nvPr>
        </p:nvSpPr>
        <p:spPr>
          <a:xfrm>
            <a:off x="838200" y="1525808"/>
            <a:ext cx="10515600" cy="4328159"/>
          </a:xfrm>
          <a:solidFill>
            <a:schemeClr val="bg1"/>
          </a:solidFill>
        </p:spPr>
        <p:txBody>
          <a:bodyPr vert="horz" lIns="91440" tIns="45720" rIns="91440" bIns="45720" rtlCol="0" anchor="t">
            <a:normAutofit fontScale="70000" lnSpcReduction="20000"/>
          </a:bodyPr>
          <a:lstStyle/>
          <a:p>
            <a:pPr algn="just"/>
            <a:r>
              <a:rPr lang="es-MX" sz="3600" dirty="0">
                <a:solidFill>
                  <a:schemeClr val="tx1">
                    <a:lumMod val="75000"/>
                    <a:lumOff val="25000"/>
                  </a:schemeClr>
                </a:solidFill>
                <a:latin typeface="+mn-lt"/>
              </a:rPr>
              <a:t>El presente documento se realizó como herramienta de ayuda para la presentación de información en la celebración de las sesiones del Comité de Control y Desempeño Institucional (COCODI), y funciona como estándar para las dependencias y entidades en el apego del Marco Integrado de Control Interno (MICI) y Manual Administrativo del  MICI. </a:t>
            </a:r>
            <a:r>
              <a:rPr lang="es-MX" sz="3600" b="1" dirty="0">
                <a:solidFill>
                  <a:srgbClr val="FF0000"/>
                </a:solidFill>
                <a:latin typeface="+mn-lt"/>
              </a:rPr>
              <a:t>La información que se presenta en color rojo y como detalle de acciones es únicamente como ejemplo; y deberá ser eliminada para institucionalizar conforme sus necesidades.</a:t>
            </a:r>
            <a:endParaRPr lang="es-MX" sz="3600" b="1" dirty="0">
              <a:solidFill>
                <a:srgbClr val="FF0000"/>
              </a:solidFill>
              <a:latin typeface="+mn-lt"/>
              <a:ea typeface="Calibri"/>
              <a:cs typeface="Calibri"/>
            </a:endParaRPr>
          </a:p>
          <a:p>
            <a:pPr algn="just"/>
            <a:r>
              <a:rPr lang="es-MX" sz="3600" dirty="0">
                <a:solidFill>
                  <a:schemeClr val="tx1">
                    <a:lumMod val="75000"/>
                    <a:lumOff val="25000"/>
                  </a:schemeClr>
                </a:solidFill>
                <a:latin typeface="+mn-lt"/>
              </a:rPr>
              <a:t>Cualquier duda al respecto favor de acercarse a la Dirección de Control Interno, en la Dirección General de Desarrollo Administrativo y Mejora Continua. </a:t>
            </a:r>
            <a:br>
              <a:rPr lang="es-MX" sz="3600" dirty="0">
                <a:latin typeface="+mn-lt"/>
              </a:rPr>
            </a:br>
            <a:br>
              <a:rPr lang="es-MX" sz="3600" dirty="0">
                <a:latin typeface="+mn-lt"/>
              </a:rPr>
            </a:br>
            <a:r>
              <a:rPr lang="es-MX" sz="3600" b="1" dirty="0">
                <a:solidFill>
                  <a:srgbClr val="FF0000"/>
                </a:solidFill>
                <a:latin typeface="Calibri"/>
                <a:ea typeface="Calibri"/>
                <a:cs typeface="Helvetica"/>
              </a:rPr>
              <a:t>Se sugiere consultar la normativa vigente para garantizar la correcta aplicación de los lineamientos en las sesiones COCODI.</a:t>
            </a:r>
            <a:endParaRPr lang="es-MX" sz="3600" b="1" dirty="0">
              <a:solidFill>
                <a:srgbClr val="FF0000"/>
              </a:solidFill>
              <a:latin typeface="Calibri"/>
              <a:ea typeface="Calibri"/>
              <a:cs typeface="Calibri"/>
            </a:endParaRPr>
          </a:p>
        </p:txBody>
      </p:sp>
      <p:sp>
        <p:nvSpPr>
          <p:cNvPr id="10" name="object 4">
            <a:extLst>
              <a:ext uri="{FF2B5EF4-FFF2-40B4-BE49-F238E27FC236}">
                <a16:creationId xmlns:a16="http://schemas.microsoft.com/office/drawing/2014/main" id="{5D60A5E3-E4DE-F9C6-EBD2-AB8E704C363F}"/>
              </a:ext>
            </a:extLst>
          </p:cNvPr>
          <p:cNvSpPr/>
          <p:nvPr/>
        </p:nvSpPr>
        <p:spPr>
          <a:xfrm>
            <a:off x="0" y="0"/>
            <a:ext cx="12192000" cy="181293"/>
          </a:xfrm>
          <a:custGeom>
            <a:avLst/>
            <a:gdLst/>
            <a:ahLst/>
            <a:cxnLst/>
            <a:rect l="l" t="t" r="r" b="b"/>
            <a:pathLst>
              <a:path w="18288000" h="697229">
                <a:moveTo>
                  <a:pt x="18287999" y="696810"/>
                </a:moveTo>
                <a:lnTo>
                  <a:pt x="0" y="696810"/>
                </a:lnTo>
                <a:lnTo>
                  <a:pt x="0" y="0"/>
                </a:lnTo>
                <a:lnTo>
                  <a:pt x="18287999" y="0"/>
                </a:lnTo>
                <a:lnTo>
                  <a:pt x="18287999" y="696810"/>
                </a:lnTo>
                <a:close/>
              </a:path>
            </a:pathLst>
          </a:custGeom>
          <a:solidFill>
            <a:srgbClr val="59012F"/>
          </a:solidFill>
        </p:spPr>
        <p:txBody>
          <a:bodyPr wrap="square" lIns="0" tIns="0" rIns="0" bIns="0" rtlCol="0"/>
          <a:lstStyle/>
          <a:p>
            <a:endParaRPr/>
          </a:p>
        </p:txBody>
      </p:sp>
    </p:spTree>
    <p:extLst>
      <p:ext uri="{BB962C8B-B14F-4D97-AF65-F5344CB8AC3E}">
        <p14:creationId xmlns:p14="http://schemas.microsoft.com/office/powerpoint/2010/main" val="382323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8374D-BAD7-F9E8-14FB-9B3D00CF799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C3E1007-FD2C-4983-14E4-447B798580A9}"/>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EF5518D7-4A59-C39A-17CE-8DDC6B1D5B75}"/>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7FF93AD3-8322-F893-FF15-C9091202A97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89FBAE3F-F3C0-7E6F-79D9-FDD5960FEBA4}"/>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6E726A6A-B57C-C798-B4FE-0A17CA50EE2D}"/>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grpSp>
        <p:nvGrpSpPr>
          <p:cNvPr id="3" name="Grupo 2">
            <a:extLst>
              <a:ext uri="{FF2B5EF4-FFF2-40B4-BE49-F238E27FC236}">
                <a16:creationId xmlns:a16="http://schemas.microsoft.com/office/drawing/2014/main" id="{78FDD462-E66D-DC5A-B8F0-1F2121E5B7B2}"/>
              </a:ext>
            </a:extLst>
          </p:cNvPr>
          <p:cNvGrpSpPr/>
          <p:nvPr/>
        </p:nvGrpSpPr>
        <p:grpSpPr>
          <a:xfrm>
            <a:off x="1898304" y="1588547"/>
            <a:ext cx="8724818" cy="3772211"/>
            <a:chOff x="1563290" y="2088190"/>
            <a:chExt cx="8724818" cy="3586735"/>
          </a:xfrm>
        </p:grpSpPr>
        <p:sp>
          <p:nvSpPr>
            <p:cNvPr id="5" name="TextBox 18">
              <a:extLst>
                <a:ext uri="{FF2B5EF4-FFF2-40B4-BE49-F238E27FC236}">
                  <a16:creationId xmlns:a16="http://schemas.microsoft.com/office/drawing/2014/main" id="{8EB81E98-C0F9-6DCA-909D-310269FA4531}"/>
                </a:ext>
              </a:extLst>
            </p:cNvPr>
            <p:cNvSpPr txBox="1"/>
            <p:nvPr/>
          </p:nvSpPr>
          <p:spPr>
            <a:xfrm>
              <a:off x="1563290" y="2614363"/>
              <a:ext cx="4233591"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2400" b="1" kern="0">
                  <a:solidFill>
                    <a:srgbClr val="93034E"/>
                  </a:solidFill>
                  <a:latin typeface="LuloCleanW01-OneBold"/>
                </a:rPr>
                <a:t>2</a:t>
              </a:r>
              <a:r>
                <a:rPr kumimoji="0" lang="en-US" sz="2400" b="1" i="0" u="none" strike="noStrike" kern="0" cap="none" spc="0" normalizeH="0" baseline="0" noProof="0">
                  <a:ln>
                    <a:noFill/>
                  </a:ln>
                  <a:solidFill>
                    <a:srgbClr val="93034E"/>
                  </a:solidFill>
                  <a:effectLst/>
                  <a:uLnTx/>
                  <a:uFillTx/>
                  <a:latin typeface="LuloCleanW01-OneBold"/>
                </a:rPr>
                <a:t>. DESEMPEÑO INSTITUCIONAL. </a:t>
              </a:r>
            </a:p>
          </p:txBody>
        </p:sp>
        <p:sp>
          <p:nvSpPr>
            <p:cNvPr id="7" name="TextBox 19">
              <a:extLst>
                <a:ext uri="{FF2B5EF4-FFF2-40B4-BE49-F238E27FC236}">
                  <a16:creationId xmlns:a16="http://schemas.microsoft.com/office/drawing/2014/main" id="{0350C633-A602-9383-A067-8DA06D3DCE9D}"/>
                </a:ext>
              </a:extLst>
            </p:cNvPr>
            <p:cNvSpPr txBox="1"/>
            <p:nvPr/>
          </p:nvSpPr>
          <p:spPr>
            <a:xfrm>
              <a:off x="1563291" y="3543482"/>
              <a:ext cx="3521593" cy="138030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Seguimiento de Indicadores</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Presupuesto</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Amortización Contable y Presupuestaria</a:t>
              </a:r>
            </a:p>
          </p:txBody>
        </p:sp>
        <p:sp>
          <p:nvSpPr>
            <p:cNvPr id="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93034E"/>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9"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2</a:t>
              </a:r>
            </a:p>
          </p:txBody>
        </p:sp>
        <p:sp>
          <p:nvSpPr>
            <p:cNvPr id="13"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3034E"/>
                </a:solidFill>
                <a:effectLst/>
                <a:uLnTx/>
                <a:uFillTx/>
                <a:ea typeface="+mn-ea"/>
                <a:cs typeface="+mn-cs"/>
              </a:endParaRPr>
            </a:p>
          </p:txBody>
        </p:sp>
      </p:grpSp>
      <p:sp>
        <p:nvSpPr>
          <p:cNvPr id="14" name="CuadroTexto 13">
            <a:extLst>
              <a:ext uri="{FF2B5EF4-FFF2-40B4-BE49-F238E27FC236}">
                <a16:creationId xmlns:a16="http://schemas.microsoft.com/office/drawing/2014/main" id="{3D3C0DB0-37D2-C4F4-2571-3D958A92A8D5}"/>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2038738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122;p104">
            <a:extLst>
              <a:ext uri="{FF2B5EF4-FFF2-40B4-BE49-F238E27FC236}">
                <a16:creationId xmlns:a16="http://schemas.microsoft.com/office/drawing/2014/main" id="{D8A1E6BB-B8A6-5F74-A6D0-C5EAA9B4928C}"/>
              </a:ext>
            </a:extLst>
          </p:cNvPr>
          <p:cNvSpPr/>
          <p:nvPr/>
        </p:nvSpPr>
        <p:spPr>
          <a:xfrm>
            <a:off x="850168" y="1444334"/>
            <a:ext cx="6346167" cy="338514"/>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US" sz="1600" b="1" i="0" u="none" strike="noStrike" cap="none" err="1">
                <a:solidFill>
                  <a:schemeClr val="tx1">
                    <a:lumMod val="75000"/>
                    <a:lumOff val="25000"/>
                  </a:schemeClr>
                </a:solidFill>
                <a:ea typeface="Calibri"/>
                <a:cs typeface="Calibri"/>
                <a:sym typeface="Calibri"/>
              </a:rPr>
              <a:t>Cumplimiento</a:t>
            </a:r>
            <a:r>
              <a:rPr lang="en-US" sz="1600" b="1" i="0" u="none" strike="noStrike" cap="none">
                <a:solidFill>
                  <a:schemeClr val="tx1">
                    <a:lumMod val="75000"/>
                    <a:lumOff val="25000"/>
                  </a:schemeClr>
                </a:solidFill>
                <a:ea typeface="Calibri"/>
                <a:cs typeface="Calibri"/>
                <a:sym typeface="Calibri"/>
              </a:rPr>
              <a:t> de </a:t>
            </a:r>
            <a:r>
              <a:rPr lang="en-US" sz="1600" b="1" i="0" u="none" strike="noStrike" cap="none" err="1">
                <a:solidFill>
                  <a:schemeClr val="tx1">
                    <a:lumMod val="75000"/>
                    <a:lumOff val="25000"/>
                  </a:schemeClr>
                </a:solidFill>
                <a:ea typeface="Calibri"/>
                <a:cs typeface="Calibri"/>
                <a:sym typeface="Calibri"/>
              </a:rPr>
              <a:t>indicadores</a:t>
            </a:r>
            <a:r>
              <a:rPr lang="en-US" sz="1600" b="1" i="0" u="none" strike="noStrike" cap="none">
                <a:solidFill>
                  <a:schemeClr val="tx1">
                    <a:lumMod val="75000"/>
                    <a:lumOff val="25000"/>
                  </a:schemeClr>
                </a:solidFill>
                <a:ea typeface="Calibri"/>
                <a:cs typeface="Calibri"/>
                <a:sym typeface="Calibri"/>
              </a:rPr>
              <a:t> del POA (SIPPSE)</a:t>
            </a:r>
            <a:endParaRPr sz="1600" b="1" i="0" u="none" strike="noStrike" cap="none">
              <a:solidFill>
                <a:schemeClr val="tx1">
                  <a:lumMod val="75000"/>
                  <a:lumOff val="25000"/>
                </a:schemeClr>
              </a:solidFill>
              <a:ea typeface="Calibri"/>
              <a:cs typeface="Calibri"/>
              <a:sym typeface="Calibri"/>
            </a:endParaRPr>
          </a:p>
        </p:txBody>
      </p:sp>
      <p:graphicFrame>
        <p:nvGraphicFramePr>
          <p:cNvPr id="12" name="Google Shape;1124;p104">
            <a:extLst>
              <a:ext uri="{FF2B5EF4-FFF2-40B4-BE49-F238E27FC236}">
                <a16:creationId xmlns:a16="http://schemas.microsoft.com/office/drawing/2014/main" id="{53E044DE-D22E-DA89-092F-A3B5ED0A5EFD}"/>
              </a:ext>
            </a:extLst>
          </p:cNvPr>
          <p:cNvGraphicFramePr/>
          <p:nvPr>
            <p:extLst>
              <p:ext uri="{D42A27DB-BD31-4B8C-83A1-F6EECF244321}">
                <p14:modId xmlns:p14="http://schemas.microsoft.com/office/powerpoint/2010/main" val="1193297918"/>
              </p:ext>
            </p:extLst>
          </p:nvPr>
        </p:nvGraphicFramePr>
        <p:xfrm>
          <a:off x="691117" y="1819602"/>
          <a:ext cx="4508204" cy="4003971"/>
        </p:xfrm>
        <a:graphic>
          <a:graphicData uri="http://schemas.openxmlformats.org/drawingml/2006/table">
            <a:tbl>
              <a:tblPr>
                <a:tableStyleId>{93296810-A885-4BE3-A3E7-6D5BEEA58F35}</a:tableStyleId>
              </a:tblPr>
              <a:tblGrid>
                <a:gridCol w="1596808">
                  <a:extLst>
                    <a:ext uri="{9D8B030D-6E8A-4147-A177-3AD203B41FA5}">
                      <a16:colId xmlns:a16="http://schemas.microsoft.com/office/drawing/2014/main" val="20000"/>
                    </a:ext>
                  </a:extLst>
                </a:gridCol>
                <a:gridCol w="1455698">
                  <a:extLst>
                    <a:ext uri="{9D8B030D-6E8A-4147-A177-3AD203B41FA5}">
                      <a16:colId xmlns:a16="http://schemas.microsoft.com/office/drawing/2014/main" val="20001"/>
                    </a:ext>
                  </a:extLst>
                </a:gridCol>
                <a:gridCol w="1455698">
                  <a:extLst>
                    <a:ext uri="{9D8B030D-6E8A-4147-A177-3AD203B41FA5}">
                      <a16:colId xmlns:a16="http://schemas.microsoft.com/office/drawing/2014/main" val="2055812939"/>
                    </a:ext>
                  </a:extLst>
                </a:gridCol>
              </a:tblGrid>
              <a:tr h="496858">
                <a:tc>
                  <a:txBody>
                    <a:bodyPr/>
                    <a:lstStyle/>
                    <a:p>
                      <a:pPr marL="0" marR="0" lvl="0" indent="0" algn="ctr" rtl="0">
                        <a:lnSpc>
                          <a:spcPct val="100000"/>
                        </a:lnSpc>
                        <a:spcBef>
                          <a:spcPts val="0"/>
                        </a:spcBef>
                        <a:spcAft>
                          <a:spcPts val="0"/>
                        </a:spcAft>
                        <a:buNone/>
                      </a:pPr>
                      <a:r>
                        <a:rPr lang="en-US" sz="1400" b="1" u="none" strike="noStrike" cap="none">
                          <a:solidFill>
                            <a:schemeClr val="bg1"/>
                          </a:solidFill>
                        </a:rPr>
                        <a:t>UNIDAD ADMINISTRATIVA</a:t>
                      </a:r>
                      <a:endParaRPr lang="en-US" sz="1400">
                        <a:solidFill>
                          <a:schemeClr val="bg1"/>
                        </a:solidFill>
                        <a:latin typeface="+mn-lt"/>
                      </a:endParaRPr>
                    </a:p>
                  </a:txBody>
                  <a:tcPr marL="13900" marR="13900" marT="0" marB="0" anchor="ctr">
                    <a:solidFill>
                      <a:srgbClr val="A50021"/>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bg1"/>
                          </a:solidFill>
                        </a:rPr>
                        <a:t>INDICADORES</a:t>
                      </a:r>
                      <a:endParaRPr lang="en-US" sz="1400">
                        <a:solidFill>
                          <a:schemeClr val="bg1"/>
                        </a:solidFill>
                        <a:latin typeface="+mn-lt"/>
                      </a:endParaRPr>
                    </a:p>
                  </a:txBody>
                  <a:tcPr marL="13900" marR="13900" marT="0" marB="0" anchor="ctr">
                    <a:solidFill>
                      <a:srgbClr val="A50021"/>
                    </a:solidFill>
                  </a:tcPr>
                </a:tc>
                <a:tc>
                  <a:txBody>
                    <a:bodyPr/>
                    <a:lstStyle/>
                    <a:p>
                      <a:pPr marL="0" marR="0" lvl="0" indent="0" algn="ctr" rtl="0">
                        <a:lnSpc>
                          <a:spcPct val="100000"/>
                        </a:lnSpc>
                        <a:spcBef>
                          <a:spcPts val="0"/>
                        </a:spcBef>
                        <a:spcAft>
                          <a:spcPts val="0"/>
                        </a:spcAft>
                        <a:buNone/>
                      </a:pPr>
                      <a:r>
                        <a:rPr lang="es-MX" sz="1400" b="1">
                          <a:solidFill>
                            <a:schemeClr val="bg1"/>
                          </a:solidFill>
                        </a:rPr>
                        <a:t>IMPACTO EN EL PRESUPUESTO</a:t>
                      </a:r>
                      <a:endParaRPr lang="es-MX" sz="1400" b="1">
                        <a:solidFill>
                          <a:schemeClr val="bg1"/>
                        </a:solidFill>
                        <a:latin typeface="+mn-lt"/>
                      </a:endParaRPr>
                    </a:p>
                  </a:txBody>
                  <a:tcPr marL="13900" marR="13900" marT="0" marB="0" anchor="ctr">
                    <a:solidFill>
                      <a:srgbClr val="A50021"/>
                    </a:solidFill>
                  </a:tcPr>
                </a:tc>
                <a:extLst>
                  <a:ext uri="{0D108BD9-81ED-4DB2-BD59-A6C34878D82A}">
                    <a16:rowId xmlns:a16="http://schemas.microsoft.com/office/drawing/2014/main" val="10000"/>
                  </a:ext>
                </a:extLst>
              </a:tr>
              <a:tr h="234970">
                <a:tc>
                  <a:txBody>
                    <a:bodyPr/>
                    <a:lstStyle/>
                    <a:p>
                      <a:pPr marL="0" marR="0" lvl="0" indent="0" algn="ctr" rtl="0">
                        <a:lnSpc>
                          <a:spcPct val="100000"/>
                        </a:lnSpc>
                        <a:spcBef>
                          <a:spcPts val="0"/>
                        </a:spcBef>
                        <a:spcAft>
                          <a:spcPts val="0"/>
                        </a:spcAft>
                        <a:buNone/>
                      </a:pPr>
                      <a:r>
                        <a:rPr lang="es-MX" sz="1400" b="0">
                          <a:solidFill>
                            <a:srgbClr val="FF0000"/>
                          </a:solidFill>
                        </a:rPr>
                        <a:t>Jurídico</a:t>
                      </a:r>
                      <a:endParaRPr lang="es-MX" sz="1400" b="0">
                        <a:solidFill>
                          <a:srgbClr val="FF0000"/>
                        </a:solidFill>
                        <a:latin typeface="Helvetica" pitchFamily="2" charset="0"/>
                      </a:endParaRPr>
                    </a:p>
                  </a:txBody>
                  <a:tcPr marL="13900" marR="13900" marT="0" marB="0" anchor="b"/>
                </a:tc>
                <a:tc>
                  <a:txBody>
                    <a:bodyPr/>
                    <a:lstStyle/>
                    <a:p>
                      <a:pPr algn="ctr">
                        <a:lnSpc>
                          <a:spcPct val="107000"/>
                        </a:lnSpc>
                        <a:spcAft>
                          <a:spcPts val="800"/>
                        </a:spcAft>
                      </a:pPr>
                      <a:r>
                        <a:rPr lang="es-MX" sz="1400" b="0" u="none" strike="noStrike" cap="none">
                          <a:solidFill>
                            <a:srgbClr val="FF0000"/>
                          </a:solidFill>
                          <a:sym typeface="Arial"/>
                        </a:rPr>
                        <a:t>5</a:t>
                      </a:r>
                      <a:endParaRPr lang="es-MX" sz="1400" b="0" i="0" u="none" strike="noStrike" cap="none">
                        <a:solidFill>
                          <a:srgbClr val="FF0000"/>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r>
                        <a:rPr lang="es-MX" sz="1400" b="0" u="none" strike="noStrike" cap="none">
                          <a:solidFill>
                            <a:srgbClr val="FF0000"/>
                          </a:solidFill>
                          <a:sym typeface="Arial"/>
                        </a:rPr>
                        <a:t>$200,000</a:t>
                      </a:r>
                      <a:endParaRPr lang="es-MX" sz="1400" b="0" i="0" u="none" strike="noStrike" cap="none">
                        <a:solidFill>
                          <a:srgbClr val="FF0000"/>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1"/>
                  </a:ext>
                </a:extLst>
              </a:tr>
              <a:tr h="2558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577249199"/>
                  </a:ext>
                </a:extLst>
              </a:tr>
              <a:tr h="255811">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951743558"/>
                  </a:ext>
                </a:extLst>
              </a:tr>
              <a:tr h="255810">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903417876"/>
                  </a:ext>
                </a:extLst>
              </a:tr>
              <a:tr h="22811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046495573"/>
                  </a:ext>
                </a:extLst>
              </a:tr>
              <a:tr h="228188">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7"/>
                  </a:ext>
                </a:extLst>
              </a:tr>
              <a:tr h="242001">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8"/>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2306780749"/>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343264782"/>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2662053"/>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4216627043"/>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688323079"/>
                  </a:ext>
                </a:extLst>
              </a:tr>
              <a:tr h="394738">
                <a:tc>
                  <a:txBody>
                    <a:bodyPr/>
                    <a:lstStyle/>
                    <a:p>
                      <a:pPr marL="0" marR="0" lvl="0" indent="0" algn="ctr" rtl="0">
                        <a:lnSpc>
                          <a:spcPct val="100000"/>
                        </a:lnSpc>
                        <a:spcBef>
                          <a:spcPts val="0"/>
                        </a:spcBef>
                        <a:spcAft>
                          <a:spcPts val="0"/>
                        </a:spcAft>
                        <a:buNone/>
                      </a:pPr>
                      <a:r>
                        <a:rPr lang="es-ES" sz="1400" b="1">
                          <a:solidFill>
                            <a:schemeClr val="tx1">
                              <a:lumMod val="75000"/>
                              <a:lumOff val="25000"/>
                            </a:schemeClr>
                          </a:solidFill>
                        </a:rPr>
                        <a:t>TOTAL</a:t>
                      </a:r>
                      <a:endParaRPr sz="1400" b="1">
                        <a:solidFill>
                          <a:schemeClr val="tx1">
                            <a:lumMod val="75000"/>
                            <a:lumOff val="25000"/>
                          </a:schemeClr>
                        </a:solidFill>
                        <a:latin typeface="Helvetica" pitchFamily="2" charset="0"/>
                      </a:endParaRPr>
                    </a:p>
                  </a:txBody>
                  <a:tcPr marL="13900" marR="13900" marT="0" marB="0" anchor="ctr"/>
                </a:tc>
                <a:tc>
                  <a:txBody>
                    <a:bodyPr/>
                    <a:lstStyle/>
                    <a:p>
                      <a:pPr marL="0" indent="0" algn="ctr">
                        <a:buNone/>
                      </a:pPr>
                      <a:r>
                        <a:rPr lang="es-MX" sz="1400" b="1">
                          <a:solidFill>
                            <a:schemeClr val="tx1">
                              <a:lumMod val="75000"/>
                              <a:lumOff val="25000"/>
                            </a:schemeClr>
                          </a:solidFill>
                        </a:rPr>
                        <a:t>00</a:t>
                      </a:r>
                      <a:endParaRPr lang="es-MX" sz="1400" b="1">
                        <a:solidFill>
                          <a:schemeClr val="tx1">
                            <a:lumMod val="75000"/>
                            <a:lumOff val="25000"/>
                          </a:schemeClr>
                        </a:solidFill>
                        <a:latin typeface="Helvetica" pitchFamily="2" charset="0"/>
                      </a:endParaRPr>
                    </a:p>
                  </a:txBody>
                  <a:tcPr marL="13900" marR="13900" marT="0" marB="0" anchor="ctr"/>
                </a:tc>
                <a:tc>
                  <a:txBody>
                    <a:bodyPr/>
                    <a:lstStyle/>
                    <a:p>
                      <a:pPr marL="0" indent="0" algn="ctr">
                        <a:buNone/>
                      </a:pPr>
                      <a:endParaRPr lang="es-MX" sz="1400" b="1">
                        <a:solidFill>
                          <a:schemeClr val="tx1">
                            <a:lumMod val="75000"/>
                            <a:lumOff val="25000"/>
                          </a:schemeClr>
                        </a:solidFill>
                        <a:latin typeface="Helvetica" pitchFamily="2" charset="0"/>
                      </a:endParaRPr>
                    </a:p>
                  </a:txBody>
                  <a:tcPr marL="13900" marR="13900" marT="0" marB="0" anchor="ctr"/>
                </a:tc>
                <a:extLst>
                  <a:ext uri="{0D108BD9-81ED-4DB2-BD59-A6C34878D82A}">
                    <a16:rowId xmlns:a16="http://schemas.microsoft.com/office/drawing/2014/main" val="3383287447"/>
                  </a:ext>
                </a:extLst>
              </a:tr>
            </a:tbl>
          </a:graphicData>
        </a:graphic>
      </p:graphicFrame>
      <p:graphicFrame>
        <p:nvGraphicFramePr>
          <p:cNvPr id="13" name="15 Tabla">
            <a:extLst>
              <a:ext uri="{FF2B5EF4-FFF2-40B4-BE49-F238E27FC236}">
                <a16:creationId xmlns:a16="http://schemas.microsoft.com/office/drawing/2014/main" id="{EF3753CB-69AF-2521-54C3-3AF36BC269A8}"/>
              </a:ext>
            </a:extLst>
          </p:cNvPr>
          <p:cNvGraphicFramePr>
            <a:graphicFrameLocks noGrp="1"/>
          </p:cNvGraphicFramePr>
          <p:nvPr>
            <p:extLst>
              <p:ext uri="{D42A27DB-BD31-4B8C-83A1-F6EECF244321}">
                <p14:modId xmlns:p14="http://schemas.microsoft.com/office/powerpoint/2010/main" val="2758781235"/>
              </p:ext>
            </p:extLst>
          </p:nvPr>
        </p:nvGraphicFramePr>
        <p:xfrm>
          <a:off x="6361254" y="2697511"/>
          <a:ext cx="4388262" cy="1613227"/>
        </p:xfrm>
        <a:graphic>
          <a:graphicData uri="http://schemas.openxmlformats.org/drawingml/2006/table">
            <a:tbl>
              <a:tblPr firstRow="1" bandRow="1">
                <a:tableStyleId>{93296810-A885-4BE3-A3E7-6D5BEEA58F35}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428461">
                <a:tc>
                  <a:txBody>
                    <a:bodyPr/>
                    <a:lstStyle/>
                    <a:p>
                      <a:pPr marL="0" marR="0" lvl="0" indent="0" algn="ctr" defTabSz="914400" rtl="0" eaLnBrk="1" latinLnBrk="0" hangingPunct="1">
                        <a:lnSpc>
                          <a:spcPct val="100000"/>
                        </a:lnSpc>
                        <a:spcBef>
                          <a:spcPts val="0"/>
                        </a:spcBef>
                        <a:spcAft>
                          <a:spcPts val="0"/>
                        </a:spcAft>
                        <a:buNone/>
                      </a:pPr>
                      <a:r>
                        <a:rPr lang="es-MX" sz="1400" b="1" u="none" strike="noStrike" kern="1200" cap="none">
                          <a:solidFill>
                            <a:schemeClr val="bg1"/>
                          </a:solidFill>
                        </a:rPr>
                        <a:t>ESTATUS</a:t>
                      </a:r>
                      <a:endParaRPr lang="es-MX" sz="1400" b="1" u="none" strike="noStrike" kern="1200" cap="none">
                        <a:solidFill>
                          <a:schemeClr val="bg1"/>
                        </a:solidFill>
                        <a:latin typeface="+mn-lt"/>
                        <a:ea typeface="+mn-ea"/>
                        <a:cs typeface="+mn-cs"/>
                      </a:endParaRPr>
                    </a:p>
                  </a:txBody>
                  <a:tcPr>
                    <a:solidFill>
                      <a:srgbClr val="A50021"/>
                    </a:solidFill>
                  </a:tcPr>
                </a:tc>
                <a:tc>
                  <a:txBody>
                    <a:bodyPr/>
                    <a:lstStyle/>
                    <a:p>
                      <a:pPr marL="0" marR="0" lvl="0" indent="0" algn="ctr" defTabSz="914400" rtl="0" eaLnBrk="1" latinLnBrk="0" hangingPunct="1">
                        <a:lnSpc>
                          <a:spcPct val="100000"/>
                        </a:lnSpc>
                        <a:spcBef>
                          <a:spcPts val="0"/>
                        </a:spcBef>
                        <a:spcAft>
                          <a:spcPts val="0"/>
                        </a:spcAft>
                        <a:buNone/>
                      </a:pPr>
                      <a:r>
                        <a:rPr lang="es-MX" sz="1400" b="1" u="none" strike="noStrike" kern="1200" cap="none">
                          <a:solidFill>
                            <a:schemeClr val="bg1"/>
                          </a:solidFill>
                        </a:rPr>
                        <a:t># INDICADORES</a:t>
                      </a:r>
                      <a:endParaRPr lang="es-MX" sz="1400" b="1" u="none" strike="noStrike" kern="1200" cap="none">
                        <a:solidFill>
                          <a:schemeClr val="bg1"/>
                        </a:solidFill>
                        <a:latin typeface="+mn-lt"/>
                        <a:ea typeface="+mn-ea"/>
                        <a:cs typeface="+mn-cs"/>
                      </a:endParaRPr>
                    </a:p>
                  </a:txBody>
                  <a:tcPr>
                    <a:solidFill>
                      <a:srgbClr val="A50021"/>
                    </a:solidFill>
                  </a:tcPr>
                </a:tc>
                <a:extLst>
                  <a:ext uri="{0D108BD9-81ED-4DB2-BD59-A6C34878D82A}">
                    <a16:rowId xmlns:a16="http://schemas.microsoft.com/office/drawing/2014/main" val="1558894559"/>
                  </a:ext>
                </a:extLst>
              </a:tr>
              <a:tr h="394922">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MX" sz="1400" b="1" u="none" strike="noStrike" kern="1200" cap="none">
                          <a:solidFill>
                            <a:schemeClr val="tx1">
                              <a:lumMod val="75000"/>
                              <a:lumOff val="25000"/>
                            </a:schemeClr>
                          </a:solidFill>
                        </a:rPr>
                        <a:t>Concluidas</a:t>
                      </a:r>
                      <a:endParaRPr lang="es-ES"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5</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1"/>
                  </a:ext>
                </a:extLst>
              </a:tr>
              <a:tr h="394922">
                <a:tc>
                  <a:txBody>
                    <a:bodyPr/>
                    <a:lstStyle/>
                    <a:p>
                      <a:pPr marL="0" marR="0" lvl="0" indent="0" algn="ctr" defTabSz="914400" rtl="0" eaLnBrk="1" latinLnBrk="0" hangingPunct="1">
                        <a:lnSpc>
                          <a:spcPct val="100000"/>
                        </a:lnSpc>
                        <a:spcBef>
                          <a:spcPts val="0"/>
                        </a:spcBef>
                        <a:spcAft>
                          <a:spcPts val="0"/>
                        </a:spcAft>
                        <a:buFont typeface="Wingdings" panose="05000000000000000000" pitchFamily="2" charset="2"/>
                        <a:buNone/>
                      </a:pPr>
                      <a:r>
                        <a:rPr lang="es-MX" sz="1400" b="1" u="none" strike="noStrike" kern="1200" cap="none">
                          <a:solidFill>
                            <a:schemeClr val="tx1">
                              <a:lumMod val="75000"/>
                              <a:lumOff val="25000"/>
                            </a:schemeClr>
                          </a:solidFill>
                        </a:rPr>
                        <a:t>En Proceso</a:t>
                      </a:r>
                      <a:endParaRPr lang="es-MX"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2</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2"/>
                  </a:ext>
                </a:extLst>
              </a:tr>
              <a:tr h="394922">
                <a:tc>
                  <a:txBody>
                    <a:bodyPr/>
                    <a:lstStyle/>
                    <a:p>
                      <a:pPr marL="0" marR="0" lvl="0" indent="0" algn="ctr" defTabSz="914400" rtl="0" eaLnBrk="1" latinLnBrk="0" hangingPunct="1">
                        <a:lnSpc>
                          <a:spcPct val="100000"/>
                        </a:lnSpc>
                        <a:spcBef>
                          <a:spcPts val="0"/>
                        </a:spcBef>
                        <a:spcAft>
                          <a:spcPts val="0"/>
                        </a:spcAft>
                        <a:buFont typeface="Wingdings" panose="05000000000000000000" pitchFamily="2" charset="2"/>
                        <a:buNone/>
                      </a:pPr>
                      <a:r>
                        <a:rPr lang="es-MX" sz="1400" b="1" u="none" strike="noStrike" kern="1200" cap="none">
                          <a:solidFill>
                            <a:schemeClr val="tx1">
                              <a:lumMod val="75000"/>
                              <a:lumOff val="25000"/>
                            </a:schemeClr>
                          </a:solidFill>
                        </a:rPr>
                        <a:t>Sin avance</a:t>
                      </a:r>
                      <a:endParaRPr lang="es-MX" sz="1400" b="1" u="none" strike="noStrike" kern="1200" cap="none">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6</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9DC0EF34-4908-7D12-E0A7-9DA6341663BF}"/>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AF296AB5-739B-A212-8657-B3F25E26EEBD}"/>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C710B6DE-9530-658A-1D22-9101F730569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Seguimiento de Indicadores</a:t>
              </a:r>
            </a:p>
          </p:txBody>
        </p:sp>
        <p:grpSp>
          <p:nvGrpSpPr>
            <p:cNvPr id="6" name="Grupo 5">
              <a:extLst>
                <a:ext uri="{FF2B5EF4-FFF2-40B4-BE49-F238E27FC236}">
                  <a16:creationId xmlns:a16="http://schemas.microsoft.com/office/drawing/2014/main" id="{BF22B03D-FDD3-2AF9-039A-7319E3574B23}"/>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9E5441F2-89F3-915E-E060-28AF8C921CA3}"/>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8566E69C-E9BA-086A-BD5E-AE1355E5258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243EB7FB-1C51-F11E-7338-28C76338C85C}"/>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344405A6-7FE5-DC83-6BE2-8FC9C6D4D3C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69EA1B0D-8E52-3FE6-FCA4-AF25C4DFF34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92182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562A3EE-2717-EC6B-5C37-A0E257D19E57}"/>
              </a:ext>
            </a:extLst>
          </p:cNvPr>
          <p:cNvSpPr txBox="1"/>
          <p:nvPr/>
        </p:nvSpPr>
        <p:spPr>
          <a:xfrm>
            <a:off x="3810000" y="1673348"/>
            <a:ext cx="4572000" cy="344069"/>
          </a:xfrm>
          <a:prstGeom prst="rect">
            <a:avLst/>
          </a:prstGeom>
          <a:noFill/>
        </p:spPr>
        <p:txBody>
          <a:bodyPr wrap="square">
            <a:spAutoFit/>
          </a:bodyPr>
          <a:lstStyle/>
          <a:p>
            <a:pPr>
              <a:lnSpc>
                <a:spcPct val="107000"/>
              </a:lnSpc>
              <a:spcAft>
                <a:spcPts val="800"/>
              </a:spcAft>
            </a:pPr>
            <a:r>
              <a:rPr lang="es-MX" sz="1600" b="1" kern="100" dirty="0">
                <a:solidFill>
                  <a:schemeClr val="tx1">
                    <a:lumMod val="75000"/>
                    <a:lumOff val="25000"/>
                  </a:schemeClr>
                </a:solidFill>
                <a:effectLst/>
                <a:ea typeface="Calibri" panose="020F0502020204030204" pitchFamily="34" charset="0"/>
                <a:cs typeface="Helvetica" panose="020B0604020202020204" pitchFamily="34" charset="0"/>
              </a:rPr>
              <a:t>Avance del presupuesto al </a:t>
            </a:r>
            <a:r>
              <a:rPr lang="es-MX" sz="1600" b="1" kern="100" dirty="0">
                <a:solidFill>
                  <a:schemeClr val="tx1">
                    <a:lumMod val="75000"/>
                    <a:lumOff val="25000"/>
                  </a:schemeClr>
                </a:solidFill>
                <a:ea typeface="Calibri" panose="020F0502020204030204" pitchFamily="34" charset="0"/>
                <a:cs typeface="Helvetica" panose="020B0604020202020204" pitchFamily="34" charset="0"/>
              </a:rPr>
              <a:t>IV</a:t>
            </a:r>
            <a:r>
              <a:rPr lang="es-MX" sz="1600" b="1" kern="100" dirty="0">
                <a:solidFill>
                  <a:schemeClr val="tx1">
                    <a:lumMod val="75000"/>
                    <a:lumOff val="25000"/>
                  </a:schemeClr>
                </a:solidFill>
                <a:effectLst/>
                <a:ea typeface="Calibri" panose="020F0502020204030204" pitchFamily="34" charset="0"/>
                <a:cs typeface="Helvetica" panose="020B0604020202020204" pitchFamily="34" charset="0"/>
              </a:rPr>
              <a:t> trimestre 2025</a:t>
            </a:r>
            <a:endParaRPr lang="es-MX" sz="1100" b="1" kern="100" dirty="0">
              <a:solidFill>
                <a:schemeClr val="tx1">
                  <a:lumMod val="75000"/>
                  <a:lumOff val="25000"/>
                </a:schemeClr>
              </a:solidFill>
              <a:effectLst/>
              <a:ea typeface="Calibri" panose="020F0502020204030204" pitchFamily="34" charset="0"/>
              <a:cs typeface="Helvetica" panose="020B0604020202020204" pitchFamily="34" charset="0"/>
            </a:endParaRPr>
          </a:p>
        </p:txBody>
      </p:sp>
      <p:graphicFrame>
        <p:nvGraphicFramePr>
          <p:cNvPr id="2" name="Tabla 3">
            <a:extLst>
              <a:ext uri="{FF2B5EF4-FFF2-40B4-BE49-F238E27FC236}">
                <a16:creationId xmlns:a16="http://schemas.microsoft.com/office/drawing/2014/main" id="{9A052254-10E0-A7B1-E866-2509D6C9017A}"/>
              </a:ext>
            </a:extLst>
          </p:cNvPr>
          <p:cNvGraphicFramePr>
            <a:graphicFrameLocks noGrp="1"/>
          </p:cNvGraphicFramePr>
          <p:nvPr>
            <p:extLst>
              <p:ext uri="{D42A27DB-BD31-4B8C-83A1-F6EECF244321}">
                <p14:modId xmlns:p14="http://schemas.microsoft.com/office/powerpoint/2010/main" val="724803635"/>
              </p:ext>
            </p:extLst>
          </p:nvPr>
        </p:nvGraphicFramePr>
        <p:xfrm>
          <a:off x="1413377" y="2033161"/>
          <a:ext cx="9431079" cy="4593818"/>
        </p:xfrm>
        <a:graphic>
          <a:graphicData uri="http://schemas.openxmlformats.org/drawingml/2006/table">
            <a:tbl>
              <a:tblPr firstRow="1" bandRow="1">
                <a:tableStyleId>{D27102A9-8310-4765-A935-A1911B00CA55}</a:tableStyleId>
              </a:tblPr>
              <a:tblGrid>
                <a:gridCol w="3064629">
                  <a:extLst>
                    <a:ext uri="{9D8B030D-6E8A-4147-A177-3AD203B41FA5}">
                      <a16:colId xmlns:a16="http://schemas.microsoft.com/office/drawing/2014/main" val="2505679807"/>
                    </a:ext>
                  </a:extLst>
                </a:gridCol>
                <a:gridCol w="2267840">
                  <a:extLst>
                    <a:ext uri="{9D8B030D-6E8A-4147-A177-3AD203B41FA5}">
                      <a16:colId xmlns:a16="http://schemas.microsoft.com/office/drawing/2014/main" val="3570059573"/>
                    </a:ext>
                  </a:extLst>
                </a:gridCol>
                <a:gridCol w="2512051">
                  <a:extLst>
                    <a:ext uri="{9D8B030D-6E8A-4147-A177-3AD203B41FA5}">
                      <a16:colId xmlns:a16="http://schemas.microsoft.com/office/drawing/2014/main" val="124107725"/>
                    </a:ext>
                  </a:extLst>
                </a:gridCol>
                <a:gridCol w="1586559">
                  <a:extLst>
                    <a:ext uri="{9D8B030D-6E8A-4147-A177-3AD203B41FA5}">
                      <a16:colId xmlns:a16="http://schemas.microsoft.com/office/drawing/2014/main" val="1302591207"/>
                    </a:ext>
                  </a:extLst>
                </a:gridCol>
              </a:tblGrid>
              <a:tr h="593886">
                <a:tc>
                  <a:txBody>
                    <a:bodyPr/>
                    <a:lstStyle/>
                    <a:p>
                      <a:pPr algn="ctr"/>
                      <a:r>
                        <a:rPr lang="es-MX" sz="1600">
                          <a:solidFill>
                            <a:schemeClr val="bg1"/>
                          </a:solidFill>
                        </a:rPr>
                        <a:t>Capítulo</a:t>
                      </a:r>
                    </a:p>
                  </a:txBody>
                  <a:tcPr anchor="ctr" anchorCtr="1">
                    <a:solidFill>
                      <a:srgbClr val="A50021"/>
                    </a:solidFill>
                  </a:tcPr>
                </a:tc>
                <a:tc>
                  <a:txBody>
                    <a:bodyPr/>
                    <a:lstStyle/>
                    <a:p>
                      <a:pPr algn="ctr"/>
                      <a:r>
                        <a:rPr lang="es-MX" sz="1600">
                          <a:solidFill>
                            <a:schemeClr val="bg1"/>
                          </a:solidFill>
                        </a:rPr>
                        <a:t>Presupuesto Modificado</a:t>
                      </a:r>
                    </a:p>
                    <a:p>
                      <a:pPr algn="ctr"/>
                      <a:r>
                        <a:rPr lang="es-MX" sz="1600">
                          <a:solidFill>
                            <a:schemeClr val="bg1"/>
                          </a:solidFill>
                        </a:rPr>
                        <a:t>2025</a:t>
                      </a:r>
                    </a:p>
                  </a:txBody>
                  <a:tcPr anchor="ctr" anchorCtr="1">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solidFill>
                            <a:schemeClr val="bg1"/>
                          </a:solidFill>
                        </a:rPr>
                        <a:t>Presupuesto Devengado</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solidFill>
                            <a:schemeClr val="bg1"/>
                          </a:solidFill>
                        </a:rPr>
                        <a:t>Al 31-dic-2025</a:t>
                      </a:r>
                    </a:p>
                  </a:txBody>
                  <a:tcPr anchor="ctr" anchorCtr="1">
                    <a:solidFill>
                      <a:srgbClr val="A50021"/>
                    </a:solidFill>
                  </a:tcPr>
                </a:tc>
                <a:tc>
                  <a:txBody>
                    <a:bodyPr/>
                    <a:lstStyle/>
                    <a:p>
                      <a:pPr algn="ctr"/>
                      <a:r>
                        <a:rPr lang="es-MX" sz="1600">
                          <a:solidFill>
                            <a:schemeClr val="bg1"/>
                          </a:solidFill>
                        </a:rPr>
                        <a:t>% Avance</a:t>
                      </a:r>
                    </a:p>
                  </a:txBody>
                  <a:tcPr anchor="ctr" anchorCtr="1">
                    <a:solidFill>
                      <a:srgbClr val="A50021"/>
                    </a:solidFill>
                  </a:tcPr>
                </a:tc>
                <a:extLst>
                  <a:ext uri="{0D108BD9-81ED-4DB2-BD59-A6C34878D82A}">
                    <a16:rowId xmlns:a16="http://schemas.microsoft.com/office/drawing/2014/main" val="3094162908"/>
                  </a:ext>
                </a:extLst>
              </a:tr>
              <a:tr h="406097">
                <a:tc>
                  <a:txBody>
                    <a:bodyPr/>
                    <a:lstStyle/>
                    <a:p>
                      <a:pPr indent="0"/>
                      <a:r>
                        <a:rPr lang="es-MX" sz="1600">
                          <a:solidFill>
                            <a:schemeClr val="tx1">
                              <a:lumMod val="75000"/>
                              <a:lumOff val="25000"/>
                            </a:schemeClr>
                          </a:solidFill>
                        </a:rPr>
                        <a:t>1000 Servicios personales</a:t>
                      </a:r>
                    </a:p>
                  </a:txBody>
                  <a:tcPr anchor="ctr"/>
                </a:tc>
                <a:tc>
                  <a:txBody>
                    <a:bodyPr/>
                    <a:lstStyle/>
                    <a:p>
                      <a:pPr marL="144000" algn="r"/>
                      <a:r>
                        <a:rPr lang="es-MX" sz="1600" b="0">
                          <a:solidFill>
                            <a:schemeClr val="tx1">
                              <a:lumMod val="75000"/>
                              <a:lumOff val="25000"/>
                            </a:schemeClr>
                          </a:solidFill>
                        </a:rPr>
                        <a:t> 247,168,346</a:t>
                      </a:r>
                    </a:p>
                  </a:txBody>
                  <a:tcPr marR="504000" anchor="ctr"/>
                </a:tc>
                <a:tc>
                  <a:txBody>
                    <a:bodyPr/>
                    <a:lstStyle/>
                    <a:p>
                      <a:pPr marL="144000" algn="r"/>
                      <a:r>
                        <a:rPr lang="es-MX" sz="1600" b="0">
                          <a:solidFill>
                            <a:schemeClr val="tx1">
                              <a:lumMod val="75000"/>
                              <a:lumOff val="25000"/>
                            </a:schemeClr>
                          </a:solidFill>
                        </a:rPr>
                        <a:t> 115,013,269</a:t>
                      </a:r>
                    </a:p>
                  </a:txBody>
                  <a:tcPr marR="504000" anchor="ctr"/>
                </a:tc>
                <a:tc>
                  <a:txBody>
                    <a:bodyPr/>
                    <a:lstStyle/>
                    <a:p>
                      <a:pPr marL="144000" algn="r"/>
                      <a:r>
                        <a:rPr lang="es-MX" sz="1600" b="0">
                          <a:solidFill>
                            <a:schemeClr val="tx1">
                              <a:lumMod val="75000"/>
                              <a:lumOff val="25000"/>
                            </a:schemeClr>
                          </a:solidFill>
                        </a:rPr>
                        <a:t>47%</a:t>
                      </a:r>
                    </a:p>
                  </a:txBody>
                  <a:tcPr marR="432000" anchor="ctr"/>
                </a:tc>
                <a:extLst>
                  <a:ext uri="{0D108BD9-81ED-4DB2-BD59-A6C34878D82A}">
                    <a16:rowId xmlns:a16="http://schemas.microsoft.com/office/drawing/2014/main" val="8971131"/>
                  </a:ext>
                </a:extLst>
              </a:tr>
              <a:tr h="406097">
                <a:tc>
                  <a:txBody>
                    <a:bodyPr/>
                    <a:lstStyle/>
                    <a:p>
                      <a:pPr indent="0"/>
                      <a:r>
                        <a:rPr lang="es-MX" sz="1600">
                          <a:solidFill>
                            <a:schemeClr val="tx1">
                              <a:lumMod val="75000"/>
                              <a:lumOff val="25000"/>
                            </a:schemeClr>
                          </a:solidFill>
                        </a:rPr>
                        <a:t>2000 Materiales y suministros</a:t>
                      </a:r>
                    </a:p>
                  </a:txBody>
                  <a:tcPr anchor="ctr"/>
                </a:tc>
                <a:tc>
                  <a:txBody>
                    <a:bodyPr/>
                    <a:lstStyle/>
                    <a:p>
                      <a:pPr marL="144000" algn="r"/>
                      <a:r>
                        <a:rPr lang="es-MX" sz="1600" b="0">
                          <a:solidFill>
                            <a:schemeClr val="tx1">
                              <a:lumMod val="75000"/>
                              <a:lumOff val="25000"/>
                            </a:schemeClr>
                          </a:solidFill>
                        </a:rPr>
                        <a:t>35,543,402</a:t>
                      </a:r>
                    </a:p>
                  </a:txBody>
                  <a:tcPr marR="504000" anchor="ctr"/>
                </a:tc>
                <a:tc>
                  <a:txBody>
                    <a:bodyPr/>
                    <a:lstStyle/>
                    <a:p>
                      <a:pPr marL="144000" algn="r"/>
                      <a:r>
                        <a:rPr lang="es-MX" sz="1600" b="0">
                          <a:solidFill>
                            <a:schemeClr val="tx1">
                              <a:lumMod val="75000"/>
                              <a:lumOff val="25000"/>
                            </a:schemeClr>
                          </a:solidFill>
                        </a:rPr>
                        <a:t> 7,597,222</a:t>
                      </a:r>
                    </a:p>
                  </a:txBody>
                  <a:tcPr marR="504000" anchor="ctr"/>
                </a:tc>
                <a:tc>
                  <a:txBody>
                    <a:bodyPr/>
                    <a:lstStyle/>
                    <a:p>
                      <a:pPr marL="144000" algn="r"/>
                      <a:r>
                        <a:rPr lang="es-MX" sz="1600" b="0">
                          <a:solidFill>
                            <a:schemeClr val="tx1">
                              <a:lumMod val="75000"/>
                              <a:lumOff val="25000"/>
                            </a:schemeClr>
                          </a:solidFill>
                        </a:rPr>
                        <a:t>21%</a:t>
                      </a:r>
                    </a:p>
                  </a:txBody>
                  <a:tcPr marR="432000" anchor="ctr"/>
                </a:tc>
                <a:extLst>
                  <a:ext uri="{0D108BD9-81ED-4DB2-BD59-A6C34878D82A}">
                    <a16:rowId xmlns:a16="http://schemas.microsoft.com/office/drawing/2014/main" val="4169435937"/>
                  </a:ext>
                </a:extLst>
              </a:tr>
              <a:tr h="406097">
                <a:tc>
                  <a:txBody>
                    <a:bodyPr/>
                    <a:lstStyle/>
                    <a:p>
                      <a:pPr indent="0"/>
                      <a:r>
                        <a:rPr lang="es-MX" sz="1600">
                          <a:solidFill>
                            <a:schemeClr val="tx1">
                              <a:lumMod val="75000"/>
                              <a:lumOff val="25000"/>
                            </a:schemeClr>
                          </a:solidFill>
                        </a:rPr>
                        <a:t>3000 Servicios Generales</a:t>
                      </a:r>
                    </a:p>
                  </a:txBody>
                  <a:tcPr anchor="ctr"/>
                </a:tc>
                <a:tc>
                  <a:txBody>
                    <a:bodyPr/>
                    <a:lstStyle/>
                    <a:p>
                      <a:pPr marL="144000" algn="r"/>
                      <a:r>
                        <a:rPr lang="es-MX" sz="1600" b="0">
                          <a:solidFill>
                            <a:schemeClr val="tx1">
                              <a:lumMod val="75000"/>
                              <a:lumOff val="25000"/>
                            </a:schemeClr>
                          </a:solidFill>
                        </a:rPr>
                        <a:t>279,102,511 </a:t>
                      </a:r>
                    </a:p>
                  </a:txBody>
                  <a:tcPr marR="504000" anchor="ctr"/>
                </a:tc>
                <a:tc>
                  <a:txBody>
                    <a:bodyPr/>
                    <a:lstStyle/>
                    <a:p>
                      <a:pPr marL="144000" algn="r"/>
                      <a:r>
                        <a:rPr lang="es-MX" sz="1600" b="0">
                          <a:solidFill>
                            <a:schemeClr val="tx1">
                              <a:lumMod val="75000"/>
                              <a:lumOff val="25000"/>
                            </a:schemeClr>
                          </a:solidFill>
                        </a:rPr>
                        <a:t>79,934,040 </a:t>
                      </a:r>
                    </a:p>
                  </a:txBody>
                  <a:tcPr marR="504000" anchor="ctr"/>
                </a:tc>
                <a:tc>
                  <a:txBody>
                    <a:bodyPr/>
                    <a:lstStyle/>
                    <a:p>
                      <a:pPr marL="144000" algn="r"/>
                      <a:r>
                        <a:rPr lang="es-MX" sz="1600" b="0">
                          <a:solidFill>
                            <a:schemeClr val="tx1">
                              <a:lumMod val="75000"/>
                              <a:lumOff val="25000"/>
                            </a:schemeClr>
                          </a:solidFill>
                        </a:rPr>
                        <a:t>29%</a:t>
                      </a:r>
                    </a:p>
                  </a:txBody>
                  <a:tcPr marR="432000" anchor="ctr"/>
                </a:tc>
                <a:extLst>
                  <a:ext uri="{0D108BD9-81ED-4DB2-BD59-A6C34878D82A}">
                    <a16:rowId xmlns:a16="http://schemas.microsoft.com/office/drawing/2014/main" val="2644744459"/>
                  </a:ext>
                </a:extLst>
              </a:tr>
              <a:tr h="593886">
                <a:tc>
                  <a:txBody>
                    <a:bodyPr/>
                    <a:lstStyle/>
                    <a:p>
                      <a:pPr indent="0"/>
                      <a:r>
                        <a:rPr lang="es-MX" sz="1600">
                          <a:solidFill>
                            <a:schemeClr val="tx1">
                              <a:lumMod val="75000"/>
                              <a:lumOff val="25000"/>
                            </a:schemeClr>
                          </a:solidFill>
                        </a:rPr>
                        <a:t>4000 Transferencias, Asignaciones, Subsidios y otras Ayudas</a:t>
                      </a:r>
                    </a:p>
                  </a:txBody>
                  <a:tcPr anchor="ctr"/>
                </a:tc>
                <a:tc>
                  <a:txBody>
                    <a:bodyPr/>
                    <a:lstStyle/>
                    <a:p>
                      <a:pPr marL="144000" algn="r"/>
                      <a:r>
                        <a:rPr lang="es-MX" sz="1600" b="0">
                          <a:solidFill>
                            <a:schemeClr val="tx1">
                              <a:lumMod val="75000"/>
                              <a:lumOff val="25000"/>
                            </a:schemeClr>
                          </a:solidFill>
                        </a:rPr>
                        <a:t>0</a:t>
                      </a:r>
                    </a:p>
                  </a:txBody>
                  <a:tcPr marR="504000" anchor="ctr"/>
                </a:tc>
                <a:tc>
                  <a:txBody>
                    <a:bodyPr/>
                    <a:lstStyle/>
                    <a:p>
                      <a:pPr marL="144000" algn="r"/>
                      <a:r>
                        <a:rPr lang="es-MX" sz="1600" b="0">
                          <a:solidFill>
                            <a:schemeClr val="tx1">
                              <a:lumMod val="75000"/>
                              <a:lumOff val="25000"/>
                            </a:schemeClr>
                          </a:solidFill>
                        </a:rPr>
                        <a:t> 0</a:t>
                      </a:r>
                    </a:p>
                  </a:txBody>
                  <a:tcPr marR="504000" anchor="ctr"/>
                </a:tc>
                <a:tc>
                  <a:txBody>
                    <a:bodyPr/>
                    <a:lstStyle/>
                    <a:p>
                      <a:pPr marL="144000" algn="r"/>
                      <a:r>
                        <a:rPr lang="es-MX" sz="1600" b="0">
                          <a:solidFill>
                            <a:schemeClr val="tx1">
                              <a:lumMod val="75000"/>
                              <a:lumOff val="25000"/>
                            </a:schemeClr>
                          </a:solidFill>
                        </a:rPr>
                        <a:t>0</a:t>
                      </a:r>
                    </a:p>
                  </a:txBody>
                  <a:tcPr marR="432000" anchor="ctr"/>
                </a:tc>
                <a:extLst>
                  <a:ext uri="{0D108BD9-81ED-4DB2-BD59-A6C34878D82A}">
                    <a16:rowId xmlns:a16="http://schemas.microsoft.com/office/drawing/2014/main" val="3777450003"/>
                  </a:ext>
                </a:extLst>
              </a:tr>
              <a:tr h="593886">
                <a:tc>
                  <a:txBody>
                    <a:bodyPr/>
                    <a:lstStyle/>
                    <a:p>
                      <a:pPr indent="0"/>
                      <a:r>
                        <a:rPr lang="es-MX" sz="1600">
                          <a:solidFill>
                            <a:schemeClr val="tx1">
                              <a:lumMod val="75000"/>
                              <a:lumOff val="25000"/>
                            </a:schemeClr>
                          </a:solidFill>
                        </a:rPr>
                        <a:t>5000 Bienes Muebles, Inmuebles e Intangibles</a:t>
                      </a:r>
                    </a:p>
                  </a:txBody>
                  <a:tcPr anchor="ctr"/>
                </a:tc>
                <a:tc>
                  <a:txBody>
                    <a:bodyPr/>
                    <a:lstStyle/>
                    <a:p>
                      <a:pPr marL="144000" marR="0" lvl="0" indent="0" algn="r" defTabSz="914400" rtl="0" eaLnBrk="1" fontAlgn="auto" latinLnBrk="0" hangingPunct="1">
                        <a:lnSpc>
                          <a:spcPct val="100000"/>
                        </a:lnSpc>
                        <a:spcBef>
                          <a:spcPts val="0"/>
                        </a:spcBef>
                        <a:spcAft>
                          <a:spcPts val="0"/>
                        </a:spcAft>
                        <a:buClrTx/>
                        <a:buSzTx/>
                        <a:buFontTx/>
                        <a:buNone/>
                        <a:tabLst/>
                        <a:defRPr/>
                      </a:pPr>
                      <a:r>
                        <a:rPr kumimoji="0" lang="es-MX" sz="1600" b="0" u="none" strike="noStrike" kern="1200" cap="none" spc="0" normalizeH="0" baseline="0" noProof="0">
                          <a:ln>
                            <a:noFill/>
                          </a:ln>
                          <a:solidFill>
                            <a:schemeClr val="tx1">
                              <a:lumMod val="75000"/>
                              <a:lumOff val="25000"/>
                            </a:schemeClr>
                          </a:solidFill>
                          <a:effectLst/>
                          <a:uLnTx/>
                          <a:uFillTx/>
                        </a:rPr>
                        <a:t>1,124,664</a:t>
                      </a:r>
                      <a:endParaRPr kumimoji="0" lang="es-MX" sz="16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txBody>
                  <a:tcPr marR="504000" anchor="ctr"/>
                </a:tc>
                <a:tc>
                  <a:txBody>
                    <a:bodyPr/>
                    <a:lstStyle/>
                    <a:p>
                      <a:pPr marL="144000" algn="r"/>
                      <a:r>
                        <a:rPr lang="es-MX" sz="1600" b="0">
                          <a:solidFill>
                            <a:schemeClr val="tx1">
                              <a:lumMod val="75000"/>
                              <a:lumOff val="25000"/>
                            </a:schemeClr>
                          </a:solidFill>
                        </a:rPr>
                        <a:t> 1,121,535</a:t>
                      </a:r>
                    </a:p>
                  </a:txBody>
                  <a:tcPr marR="504000" anchor="ctr"/>
                </a:tc>
                <a:tc>
                  <a:txBody>
                    <a:bodyPr/>
                    <a:lstStyle/>
                    <a:p>
                      <a:pPr marL="144000" algn="r"/>
                      <a:r>
                        <a:rPr lang="es-MX" sz="1600" b="0">
                          <a:solidFill>
                            <a:schemeClr val="tx1">
                              <a:lumMod val="75000"/>
                              <a:lumOff val="25000"/>
                            </a:schemeClr>
                          </a:solidFill>
                        </a:rPr>
                        <a:t>100%</a:t>
                      </a:r>
                    </a:p>
                  </a:txBody>
                  <a:tcPr marR="432000" anchor="ctr"/>
                </a:tc>
                <a:extLst>
                  <a:ext uri="{0D108BD9-81ED-4DB2-BD59-A6C34878D82A}">
                    <a16:rowId xmlns:a16="http://schemas.microsoft.com/office/drawing/2014/main" val="1007789585"/>
                  </a:ext>
                </a:extLst>
              </a:tr>
              <a:tr h="406097">
                <a:tc>
                  <a:txBody>
                    <a:bodyPr/>
                    <a:lstStyle/>
                    <a:p>
                      <a:pPr indent="0"/>
                      <a:r>
                        <a:rPr lang="es-MX" sz="1600">
                          <a:solidFill>
                            <a:schemeClr val="tx1">
                              <a:lumMod val="75000"/>
                              <a:lumOff val="25000"/>
                            </a:schemeClr>
                          </a:solidFill>
                        </a:rPr>
                        <a:t>6000 Inversión Pública</a:t>
                      </a:r>
                    </a:p>
                  </a:txBody>
                  <a:tcPr anchor="ctr"/>
                </a:tc>
                <a:tc>
                  <a:txBody>
                    <a:bodyPr/>
                    <a:lstStyle/>
                    <a:p>
                      <a:pPr marL="144000" algn="r"/>
                      <a:r>
                        <a:rPr lang="es-MX" sz="1600" b="0">
                          <a:solidFill>
                            <a:schemeClr val="tx1">
                              <a:lumMod val="75000"/>
                              <a:lumOff val="25000"/>
                            </a:schemeClr>
                          </a:solidFill>
                        </a:rPr>
                        <a:t> 1,029,764,851 </a:t>
                      </a:r>
                    </a:p>
                  </a:txBody>
                  <a:tcPr marR="504000" anchor="ctr"/>
                </a:tc>
                <a:tc>
                  <a:txBody>
                    <a:bodyPr/>
                    <a:lstStyle/>
                    <a:p>
                      <a:pPr marL="144000" algn="r"/>
                      <a:r>
                        <a:rPr lang="es-MX" sz="1600" b="0">
                          <a:solidFill>
                            <a:schemeClr val="tx1">
                              <a:lumMod val="75000"/>
                              <a:lumOff val="25000"/>
                            </a:schemeClr>
                          </a:solidFill>
                        </a:rPr>
                        <a:t>57,756,026</a:t>
                      </a:r>
                    </a:p>
                  </a:txBody>
                  <a:tcPr marR="504000" anchor="ctr"/>
                </a:tc>
                <a:tc>
                  <a:txBody>
                    <a:bodyPr/>
                    <a:lstStyle/>
                    <a:p>
                      <a:pPr marL="144000" algn="r"/>
                      <a:r>
                        <a:rPr lang="es-MX" sz="1600" b="0">
                          <a:solidFill>
                            <a:schemeClr val="tx1">
                              <a:lumMod val="75000"/>
                              <a:lumOff val="25000"/>
                            </a:schemeClr>
                          </a:solidFill>
                        </a:rPr>
                        <a:t>6%</a:t>
                      </a:r>
                    </a:p>
                  </a:txBody>
                  <a:tcPr marR="432000" anchor="ctr"/>
                </a:tc>
                <a:extLst>
                  <a:ext uri="{0D108BD9-81ED-4DB2-BD59-A6C34878D82A}">
                    <a16:rowId xmlns:a16="http://schemas.microsoft.com/office/drawing/2014/main" val="2293687845"/>
                  </a:ext>
                </a:extLst>
              </a:tr>
              <a:tr h="593886">
                <a:tc>
                  <a:txBody>
                    <a:bodyPr/>
                    <a:lstStyle/>
                    <a:p>
                      <a:pPr indent="0"/>
                      <a:r>
                        <a:rPr lang="es-MX" sz="1600">
                          <a:solidFill>
                            <a:schemeClr val="tx1">
                              <a:lumMod val="75000"/>
                              <a:lumOff val="25000"/>
                            </a:schemeClr>
                          </a:solidFill>
                        </a:rPr>
                        <a:t>7000 Inversiones Financieras y otras Provisiones</a:t>
                      </a:r>
                    </a:p>
                  </a:txBody>
                  <a:tcPr anchor="ctr"/>
                </a:tc>
                <a:tc>
                  <a:txBody>
                    <a:bodyPr/>
                    <a:lstStyle/>
                    <a:p>
                      <a:pPr marL="144000" algn="r"/>
                      <a:r>
                        <a:rPr lang="es-MX" sz="1600" b="0">
                          <a:solidFill>
                            <a:schemeClr val="tx1">
                              <a:lumMod val="75000"/>
                              <a:lumOff val="25000"/>
                            </a:schemeClr>
                          </a:solidFill>
                        </a:rPr>
                        <a:t> 0 </a:t>
                      </a:r>
                    </a:p>
                  </a:txBody>
                  <a:tcPr marR="504000" anchor="ctr"/>
                </a:tc>
                <a:tc>
                  <a:txBody>
                    <a:bodyPr/>
                    <a:lstStyle/>
                    <a:p>
                      <a:pPr marL="144000" algn="r"/>
                      <a:r>
                        <a:rPr lang="es-MX" sz="1600" b="0">
                          <a:solidFill>
                            <a:schemeClr val="tx1">
                              <a:lumMod val="75000"/>
                              <a:lumOff val="25000"/>
                            </a:schemeClr>
                          </a:solidFill>
                        </a:rPr>
                        <a:t>0</a:t>
                      </a:r>
                    </a:p>
                  </a:txBody>
                  <a:tcPr marR="504000" anchor="ctr"/>
                </a:tc>
                <a:tc>
                  <a:txBody>
                    <a:bodyPr/>
                    <a:lstStyle/>
                    <a:p>
                      <a:pPr marL="144000" algn="r"/>
                      <a:r>
                        <a:rPr lang="es-MX" sz="1600" b="0">
                          <a:solidFill>
                            <a:schemeClr val="tx1">
                              <a:lumMod val="75000"/>
                              <a:lumOff val="25000"/>
                            </a:schemeClr>
                          </a:solidFill>
                        </a:rPr>
                        <a:t>0</a:t>
                      </a:r>
                    </a:p>
                  </a:txBody>
                  <a:tcPr marR="432000" anchor="ctr"/>
                </a:tc>
                <a:extLst>
                  <a:ext uri="{0D108BD9-81ED-4DB2-BD59-A6C34878D82A}">
                    <a16:rowId xmlns:a16="http://schemas.microsoft.com/office/drawing/2014/main" val="3661448931"/>
                  </a:ext>
                </a:extLst>
              </a:tr>
              <a:tr h="593886">
                <a:tc>
                  <a:txBody>
                    <a:bodyPr/>
                    <a:lstStyle/>
                    <a:p>
                      <a:pPr indent="0"/>
                      <a:r>
                        <a:rPr lang="es-MX" sz="1600">
                          <a:solidFill>
                            <a:schemeClr val="tx1">
                              <a:lumMod val="75000"/>
                              <a:lumOff val="25000"/>
                            </a:schemeClr>
                          </a:solidFill>
                        </a:rPr>
                        <a:t>9000 Deuda Pública</a:t>
                      </a:r>
                    </a:p>
                  </a:txBody>
                  <a:tcPr anchor="ctr"/>
                </a:tc>
                <a:tc>
                  <a:txBody>
                    <a:bodyPr/>
                    <a:lstStyle/>
                    <a:p>
                      <a:pPr marL="144000" algn="r"/>
                      <a:r>
                        <a:rPr lang="es-MX" sz="1600" b="0" dirty="0">
                          <a:solidFill>
                            <a:schemeClr val="tx1">
                              <a:lumMod val="75000"/>
                              <a:lumOff val="25000"/>
                            </a:schemeClr>
                          </a:solidFill>
                        </a:rPr>
                        <a:t>39,433,241</a:t>
                      </a:r>
                    </a:p>
                  </a:txBody>
                  <a:tcPr marR="504000" anchor="ctr"/>
                </a:tc>
                <a:tc>
                  <a:txBody>
                    <a:bodyPr/>
                    <a:lstStyle/>
                    <a:p>
                      <a:pPr marL="144000" algn="r"/>
                      <a:endParaRPr lang="es-MX" sz="1600" b="0">
                        <a:solidFill>
                          <a:schemeClr val="tx1">
                            <a:lumMod val="75000"/>
                            <a:lumOff val="25000"/>
                          </a:schemeClr>
                        </a:solidFill>
                      </a:endParaRPr>
                    </a:p>
                    <a:p>
                      <a:pPr marL="144000" algn="r"/>
                      <a:r>
                        <a:rPr lang="es-MX" sz="1600" b="0">
                          <a:solidFill>
                            <a:schemeClr val="tx1">
                              <a:lumMod val="75000"/>
                              <a:lumOff val="25000"/>
                            </a:schemeClr>
                          </a:solidFill>
                        </a:rPr>
                        <a:t>  31,238,370 </a:t>
                      </a:r>
                    </a:p>
                  </a:txBody>
                  <a:tcPr marR="504000" anchor="ctr"/>
                </a:tc>
                <a:tc>
                  <a:txBody>
                    <a:bodyPr/>
                    <a:lstStyle/>
                    <a:p>
                      <a:pPr marL="144000" algn="r"/>
                      <a:r>
                        <a:rPr lang="es-MX" sz="1600" b="0" dirty="0">
                          <a:solidFill>
                            <a:schemeClr val="tx1">
                              <a:lumMod val="75000"/>
                              <a:lumOff val="25000"/>
                            </a:schemeClr>
                          </a:solidFill>
                        </a:rPr>
                        <a:t>79%</a:t>
                      </a:r>
                    </a:p>
                  </a:txBody>
                  <a:tcPr marR="432000" anchor="ctr"/>
                </a:tc>
                <a:extLst>
                  <a:ext uri="{0D108BD9-81ED-4DB2-BD59-A6C34878D82A}">
                    <a16:rowId xmlns:a16="http://schemas.microsoft.com/office/drawing/2014/main" val="3205568421"/>
                  </a:ext>
                </a:extLst>
              </a:tr>
            </a:tbl>
          </a:graphicData>
        </a:graphic>
      </p:graphicFrame>
      <p:sp>
        <p:nvSpPr>
          <p:cNvPr id="5" name="Rectángulo 4">
            <a:extLst>
              <a:ext uri="{FF2B5EF4-FFF2-40B4-BE49-F238E27FC236}">
                <a16:creationId xmlns:a16="http://schemas.microsoft.com/office/drawing/2014/main" id="{E50300B4-ED87-61A5-F10F-538978B90801}"/>
              </a:ext>
            </a:extLst>
          </p:cNvPr>
          <p:cNvSpPr/>
          <p:nvPr/>
        </p:nvSpPr>
        <p:spPr>
          <a:xfrm>
            <a:off x="1"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9B5581B9-14FF-2FFE-8725-86175A370F7A}"/>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4FF67787-FBA0-FE6F-B1A2-187F06C5354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Presupuesto</a:t>
              </a:r>
            </a:p>
          </p:txBody>
        </p:sp>
        <p:grpSp>
          <p:nvGrpSpPr>
            <p:cNvPr id="9" name="Grupo 8">
              <a:extLst>
                <a:ext uri="{FF2B5EF4-FFF2-40B4-BE49-F238E27FC236}">
                  <a16:creationId xmlns:a16="http://schemas.microsoft.com/office/drawing/2014/main" id="{0725FF73-FA80-10DB-4D76-7E3B64DE6942}"/>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C7258E2B-C543-1EF3-0194-CD1665D78EFE}"/>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F511287D-1874-F792-867B-7482A5498A9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554B18F0-4DCE-8E83-12A7-6B58421EC00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EC971189-39FB-550D-9ABE-AEBBB06CB3BC}"/>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8B0C0219-341F-529D-4393-5FFDE3D6DB5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
        <p:nvSpPr>
          <p:cNvPr id="3" name="CuadroTexto 2">
            <a:extLst>
              <a:ext uri="{FF2B5EF4-FFF2-40B4-BE49-F238E27FC236}">
                <a16:creationId xmlns:a16="http://schemas.microsoft.com/office/drawing/2014/main" id="{ADA53FF6-0886-267F-1C9E-0F59FA8C9AAF}"/>
              </a:ext>
            </a:extLst>
          </p:cNvPr>
          <p:cNvSpPr txBox="1"/>
          <p:nvPr/>
        </p:nvSpPr>
        <p:spPr>
          <a:xfrm>
            <a:off x="346290" y="1134384"/>
            <a:ext cx="1156525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5. Se deberán identificar, informar y comparar los siguientes puntos: el presupuesto ejercido vs el modificado, el cumplimiento de las metas alcanzadas contra las programadas, señalando los riesgos y acciones específicas a seguir para su regularización.</a:t>
            </a:r>
          </a:p>
        </p:txBody>
      </p:sp>
    </p:spTree>
    <p:extLst>
      <p:ext uri="{BB962C8B-B14F-4D97-AF65-F5344CB8AC3E}">
        <p14:creationId xmlns:p14="http://schemas.microsoft.com/office/powerpoint/2010/main" val="383290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AE8ED-10F5-67D2-208A-ED188C834749}"/>
            </a:ext>
          </a:extLst>
        </p:cNvPr>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F9B3A771-3935-813B-E2BA-00F97B398D2B}"/>
              </a:ext>
            </a:extLst>
          </p:cNvPr>
          <p:cNvGraphicFramePr>
            <a:graphicFrameLocks/>
          </p:cNvGraphicFramePr>
          <p:nvPr>
            <p:extLst>
              <p:ext uri="{D42A27DB-BD31-4B8C-83A1-F6EECF244321}">
                <p14:modId xmlns:p14="http://schemas.microsoft.com/office/powerpoint/2010/main" val="611104822"/>
              </p:ext>
            </p:extLst>
          </p:nvPr>
        </p:nvGraphicFramePr>
        <p:xfrm>
          <a:off x="3888886" y="2148932"/>
          <a:ext cx="8021601" cy="362707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a:extLst>
              <a:ext uri="{FF2B5EF4-FFF2-40B4-BE49-F238E27FC236}">
                <a16:creationId xmlns:a16="http://schemas.microsoft.com/office/drawing/2014/main" id="{23D7FADF-1BC6-2579-237C-87FD336F684B}"/>
              </a:ext>
            </a:extLst>
          </p:cNvPr>
          <p:cNvSpPr/>
          <p:nvPr/>
        </p:nvSpPr>
        <p:spPr>
          <a:xfrm>
            <a:off x="0" y="0"/>
            <a:ext cx="12192000" cy="1594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5A5197BA-2497-3CF0-0CBD-ED33448DEA8A}"/>
              </a:ext>
            </a:extLst>
          </p:cNvPr>
          <p:cNvGrpSpPr/>
          <p:nvPr/>
        </p:nvGrpSpPr>
        <p:grpSpPr>
          <a:xfrm>
            <a:off x="346289" y="284341"/>
            <a:ext cx="11565257" cy="813283"/>
            <a:chOff x="346289" y="284341"/>
            <a:chExt cx="11565257" cy="813283"/>
          </a:xfrm>
        </p:grpSpPr>
        <p:sp>
          <p:nvSpPr>
            <p:cNvPr id="9" name="Google Shape;364;p19">
              <a:extLst>
                <a:ext uri="{FF2B5EF4-FFF2-40B4-BE49-F238E27FC236}">
                  <a16:creationId xmlns:a16="http://schemas.microsoft.com/office/drawing/2014/main" id="{9B4AB3F5-093C-FD34-8F2B-03768114661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algn="ctr"/>
              <a:r>
                <a:rPr lang="es-ES" sz="2400" b="1">
                  <a:solidFill>
                    <a:schemeClr val="tx1">
                      <a:lumMod val="75000"/>
                      <a:lumOff val="25000"/>
                    </a:schemeClr>
                  </a:solidFill>
                  <a:ea typeface="Fira Sans"/>
                  <a:cs typeface="Fira Sans"/>
                  <a:sym typeface="Fira Sans"/>
                </a:rPr>
                <a:t>Proyectos de Inversión Pública</a:t>
              </a:r>
            </a:p>
          </p:txBody>
        </p:sp>
        <p:grpSp>
          <p:nvGrpSpPr>
            <p:cNvPr id="10" name="Grupo 9">
              <a:extLst>
                <a:ext uri="{FF2B5EF4-FFF2-40B4-BE49-F238E27FC236}">
                  <a16:creationId xmlns:a16="http://schemas.microsoft.com/office/drawing/2014/main" id="{98B0220F-231F-7591-8DAC-A4AC3BD64273}"/>
                </a:ext>
              </a:extLst>
            </p:cNvPr>
            <p:cNvGrpSpPr/>
            <p:nvPr/>
          </p:nvGrpSpPr>
          <p:grpSpPr>
            <a:xfrm>
              <a:off x="346289" y="284341"/>
              <a:ext cx="11565257" cy="813283"/>
              <a:chOff x="346289" y="284341"/>
              <a:chExt cx="11565257" cy="813283"/>
            </a:xfrm>
          </p:grpSpPr>
          <p:grpSp>
            <p:nvGrpSpPr>
              <p:cNvPr id="11" name="Grupo 10">
                <a:extLst>
                  <a:ext uri="{FF2B5EF4-FFF2-40B4-BE49-F238E27FC236}">
                    <a16:creationId xmlns:a16="http://schemas.microsoft.com/office/drawing/2014/main" id="{1E74E699-A4AD-7CAA-172F-B3D3FC527F4E}"/>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2EA33166-874A-831F-C702-BBAE9D047E62}"/>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CC8CEF53-4C65-43C4-4AE0-37C483916D0B}"/>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2" name="CuadroTexto 11">
                <a:extLst>
                  <a:ext uri="{FF2B5EF4-FFF2-40B4-BE49-F238E27FC236}">
                    <a16:creationId xmlns:a16="http://schemas.microsoft.com/office/drawing/2014/main" id="{B5C3B47A-9893-5055-B821-8DADEE1123C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0146DC89-269F-AAB1-0D3E-9147B66D9F5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graphicFrame>
        <p:nvGraphicFramePr>
          <p:cNvPr id="14" name="Tabla 13">
            <a:extLst>
              <a:ext uri="{FF2B5EF4-FFF2-40B4-BE49-F238E27FC236}">
                <a16:creationId xmlns:a16="http://schemas.microsoft.com/office/drawing/2014/main" id="{0EB62B1B-3B64-F451-1379-BF93D8C1866D}"/>
              </a:ext>
            </a:extLst>
          </p:cNvPr>
          <p:cNvGraphicFramePr>
            <a:graphicFrameLocks noGrp="1"/>
          </p:cNvGraphicFramePr>
          <p:nvPr>
            <p:extLst>
              <p:ext uri="{D42A27DB-BD31-4B8C-83A1-F6EECF244321}">
                <p14:modId xmlns:p14="http://schemas.microsoft.com/office/powerpoint/2010/main" val="1869809938"/>
              </p:ext>
            </p:extLst>
          </p:nvPr>
        </p:nvGraphicFramePr>
        <p:xfrm>
          <a:off x="785345" y="3303161"/>
          <a:ext cx="2830027" cy="1320149"/>
        </p:xfrm>
        <a:graphic>
          <a:graphicData uri="http://schemas.openxmlformats.org/drawingml/2006/table">
            <a:tbl>
              <a:tblPr>
                <a:tableStyleId>{2D5ABB26-0587-4C30-8999-92F81FD0307C}</a:tableStyleId>
              </a:tblPr>
              <a:tblGrid>
                <a:gridCol w="1405264">
                  <a:extLst>
                    <a:ext uri="{9D8B030D-6E8A-4147-A177-3AD203B41FA5}">
                      <a16:colId xmlns:a16="http://schemas.microsoft.com/office/drawing/2014/main" val="1357437040"/>
                    </a:ext>
                  </a:extLst>
                </a:gridCol>
                <a:gridCol w="1424763">
                  <a:extLst>
                    <a:ext uri="{9D8B030D-6E8A-4147-A177-3AD203B41FA5}">
                      <a16:colId xmlns:a16="http://schemas.microsoft.com/office/drawing/2014/main" val="2313556074"/>
                    </a:ext>
                  </a:extLst>
                </a:gridCol>
              </a:tblGrid>
              <a:tr h="435079">
                <a:tc>
                  <a:txBody>
                    <a:bodyPr/>
                    <a:lstStyle/>
                    <a:p>
                      <a:pPr algn="l" fontAlgn="b"/>
                      <a:r>
                        <a:rPr lang="en-US" sz="1400" b="0" u="none" strike="noStrike">
                          <a:solidFill>
                            <a:schemeClr val="tx1">
                              <a:lumMod val="75000"/>
                              <a:lumOff val="25000"/>
                            </a:schemeClr>
                          </a:solidFill>
                          <a:effectLst/>
                        </a:rPr>
                        <a:t>ORIGINAL</a:t>
                      </a:r>
                      <a:endPar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993500254"/>
                  </a:ext>
                </a:extLst>
              </a:tr>
              <a:tr h="553749">
                <a:tc>
                  <a:txBody>
                    <a:bodyPr/>
                    <a:lstStyle/>
                    <a:p>
                      <a:pPr algn="l" fontAlgn="b"/>
                      <a:r>
                        <a:rPr lang="en-US" sz="1400" b="0" u="none" strike="noStrike">
                          <a:solidFill>
                            <a:schemeClr val="tx1">
                              <a:lumMod val="75000"/>
                              <a:lumOff val="25000"/>
                            </a:schemeClr>
                          </a:solidFill>
                          <a:effectLst/>
                        </a:rPr>
                        <a:t>MODIFICADO</a:t>
                      </a:r>
                      <a:endPar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577064387"/>
                  </a:ext>
                </a:extLst>
              </a:tr>
              <a:tr h="331321">
                <a:tc>
                  <a:txBody>
                    <a:bodyPr/>
                    <a:lstStyle/>
                    <a:p>
                      <a:pPr algn="l" fontAlgn="b"/>
                      <a:r>
                        <a:rPr lang="en-US" sz="1400" b="0" i="0" u="none" strike="noStrike">
                          <a:solidFill>
                            <a:schemeClr val="tx1">
                              <a:lumMod val="75000"/>
                              <a:lumOff val="25000"/>
                            </a:schemeClr>
                          </a:solidFill>
                          <a:effectLst/>
                          <a:latin typeface="+mn-lt"/>
                          <a:cs typeface="Arial" panose="020B0604020202020204" pitchFamily="34" charset="0"/>
                        </a:rPr>
                        <a:t>TOTAL</a:t>
                      </a: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400" b="1"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171952572"/>
                  </a:ext>
                </a:extLst>
              </a:tr>
            </a:tbl>
          </a:graphicData>
        </a:graphic>
      </p:graphicFrame>
      <p:sp>
        <p:nvSpPr>
          <p:cNvPr id="5" name="CuadroTexto 4">
            <a:extLst>
              <a:ext uri="{FF2B5EF4-FFF2-40B4-BE49-F238E27FC236}">
                <a16:creationId xmlns:a16="http://schemas.microsoft.com/office/drawing/2014/main" id="{1B52C5C9-BB3A-81FE-7D83-C84D7EAF04F6}"/>
              </a:ext>
            </a:extLst>
          </p:cNvPr>
          <p:cNvSpPr txBox="1"/>
          <p:nvPr/>
        </p:nvSpPr>
        <p:spPr>
          <a:xfrm>
            <a:off x="312794" y="1346420"/>
            <a:ext cx="11565257" cy="738664"/>
          </a:xfrm>
          <a:prstGeom prst="rect">
            <a:avLst/>
          </a:prstGeom>
          <a:noFill/>
          <a:ln>
            <a:solidFill>
              <a:srgbClr val="FF0000"/>
            </a:solidFill>
          </a:ln>
        </p:spPr>
        <p:txBody>
          <a:bodyPr wrap="square" lIns="91440" tIns="45720" rIns="91440" bIns="45720" rtlCol="0" anchor="t">
            <a:spAutoFit/>
          </a:bodyPr>
          <a:lstStyle/>
          <a:p>
            <a:r>
              <a:rPr lang="es-MX" sz="1400" dirty="0">
                <a:solidFill>
                  <a:srgbClr val="FF0000"/>
                </a:solidFill>
              </a:rPr>
              <a:t>Con fundamento en el Capítulo IV, Sección II, Numeral 40, Punto 5. Se deberán identificar e informar los proyectos de inversión pública y comparar los siguientes puntos: el avance acumulado del presupuesto ejercido vs el programado, del físico alcanzado vs el programado, señalando las causas, riesgos y acciones específicas a seguir para su regularización. </a:t>
            </a:r>
            <a:r>
              <a:rPr lang="es-MX" sz="1400" b="1" dirty="0">
                <a:solidFill>
                  <a:srgbClr val="FF0000"/>
                </a:solidFill>
              </a:rPr>
              <a:t>EL GRÁFICO MOSTRADO ES UNA SUGERENCIA</a:t>
            </a:r>
          </a:p>
        </p:txBody>
      </p:sp>
    </p:spTree>
    <p:extLst>
      <p:ext uri="{BB962C8B-B14F-4D97-AF65-F5344CB8AC3E}">
        <p14:creationId xmlns:p14="http://schemas.microsoft.com/office/powerpoint/2010/main" val="4051594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B0991-BDC3-8382-BB12-3B7387A5DFBC}"/>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6E6C68AC-349A-426D-80EF-8E5BDFD47B03}"/>
              </a:ext>
            </a:extLst>
          </p:cNvPr>
          <p:cNvSpPr/>
          <p:nvPr/>
        </p:nvSpPr>
        <p:spPr>
          <a:xfrm>
            <a:off x="1"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EA1ECED4-C162-4211-CF65-63F81A33AFEB}"/>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DE57700F-6BFD-3B98-34CC-0862E9628BC3}"/>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Pasivos Contingentes</a:t>
              </a:r>
            </a:p>
          </p:txBody>
        </p:sp>
        <p:grpSp>
          <p:nvGrpSpPr>
            <p:cNvPr id="9" name="Grupo 8">
              <a:extLst>
                <a:ext uri="{FF2B5EF4-FFF2-40B4-BE49-F238E27FC236}">
                  <a16:creationId xmlns:a16="http://schemas.microsoft.com/office/drawing/2014/main" id="{35980C4B-5D97-1C7D-C66A-B692A581F054}"/>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838E5FA0-46DB-C3CC-9987-3EB1BC6E20E8}"/>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3BFCC4F0-68B7-E191-9EB1-05470C82EC27}"/>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843E888B-4ED5-DEDE-3340-928A289473E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037F4EE7-C9F9-5B3B-CB04-9D5F0C86AFB0}"/>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196689E1-175D-D402-5178-0EBF110D255A}"/>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
        <p:nvSpPr>
          <p:cNvPr id="3" name="CuadroTexto 2">
            <a:extLst>
              <a:ext uri="{FF2B5EF4-FFF2-40B4-BE49-F238E27FC236}">
                <a16:creationId xmlns:a16="http://schemas.microsoft.com/office/drawing/2014/main" id="{4414F20F-9EFD-1517-5170-AD159776F961}"/>
              </a:ext>
            </a:extLst>
          </p:cNvPr>
          <p:cNvSpPr txBox="1"/>
          <p:nvPr/>
        </p:nvSpPr>
        <p:spPr>
          <a:xfrm>
            <a:off x="692497" y="1254310"/>
            <a:ext cx="10807006" cy="738664"/>
          </a:xfrm>
          <a:prstGeom prst="rect">
            <a:avLst/>
          </a:prstGeom>
          <a:noFill/>
          <a:ln>
            <a:solidFill>
              <a:srgbClr val="FF0000"/>
            </a:solidFill>
          </a:ln>
        </p:spPr>
        <p:txBody>
          <a:bodyPr wrap="square" lIns="91440" tIns="45720" rIns="91440" bIns="45720" rtlCol="0" anchor="t">
            <a:spAutoFit/>
          </a:bodyPr>
          <a:lstStyle/>
          <a:p>
            <a:r>
              <a:rPr lang="es-MX" sz="1400" dirty="0">
                <a:solidFill>
                  <a:srgbClr val="FF0000"/>
                </a:solidFill>
              </a:rPr>
              <a:t>Con fundamento en el Capítulo IV, Sección II, Numeral 40, Punto 5. Se deberán identificar pasivos contingentes e informar al comité sobre e</a:t>
            </a:r>
            <a:r>
              <a:rPr lang="es-MX" sz="1400" b="1" dirty="0">
                <a:solidFill>
                  <a:srgbClr val="FF0000"/>
                </a:solidFill>
              </a:rPr>
              <a:t>l impacto</a:t>
            </a:r>
            <a:r>
              <a:rPr lang="es-MX" sz="1400" dirty="0">
                <a:solidFill>
                  <a:srgbClr val="FF0000"/>
                </a:solidFill>
              </a:rPr>
              <a:t> en el cumplimiento de metas y objetivos institucionales. En su caso, señalar las estrategias procesales para su atención, su avance y los abogados externos que están contratados su trámite correspondiente. </a:t>
            </a:r>
            <a:r>
              <a:rPr lang="es-MX" sz="1400" b="1" dirty="0">
                <a:solidFill>
                  <a:srgbClr val="FF0000"/>
                </a:solidFill>
              </a:rPr>
              <a:t>EL GRÁFICO MOSTRADO ES UNA SUGERENCIA</a:t>
            </a:r>
            <a:endParaRPr lang="es-MX" sz="1400" dirty="0">
              <a:solidFill>
                <a:srgbClr val="FF0000"/>
              </a:solidFill>
            </a:endParaRPr>
          </a:p>
        </p:txBody>
      </p:sp>
      <p:graphicFrame>
        <p:nvGraphicFramePr>
          <p:cNvPr id="14" name="Marcador de contenido 5">
            <a:extLst>
              <a:ext uri="{FF2B5EF4-FFF2-40B4-BE49-F238E27FC236}">
                <a16:creationId xmlns:a16="http://schemas.microsoft.com/office/drawing/2014/main" id="{F4FEC3BA-CCDB-7964-223E-B3FDF7DB24B7}"/>
              </a:ext>
            </a:extLst>
          </p:cNvPr>
          <p:cNvGraphicFramePr>
            <a:graphicFrameLocks/>
          </p:cNvGraphicFramePr>
          <p:nvPr>
            <p:extLst>
              <p:ext uri="{D42A27DB-BD31-4B8C-83A1-F6EECF244321}">
                <p14:modId xmlns:p14="http://schemas.microsoft.com/office/powerpoint/2010/main" val="822928046"/>
              </p:ext>
            </p:extLst>
          </p:nvPr>
        </p:nvGraphicFramePr>
        <p:xfrm>
          <a:off x="690823" y="2298560"/>
          <a:ext cx="10819935" cy="3100171"/>
        </p:xfrm>
        <a:graphic>
          <a:graphicData uri="http://schemas.openxmlformats.org/drawingml/2006/table">
            <a:tbl>
              <a:tblPr firstRow="1" bandRow="1">
                <a:tableStyleId>{7DF18680-E054-41AD-8BC1-D1AEF772440D}</a:tableStyleId>
              </a:tblPr>
              <a:tblGrid>
                <a:gridCol w="2163987">
                  <a:extLst>
                    <a:ext uri="{9D8B030D-6E8A-4147-A177-3AD203B41FA5}">
                      <a16:colId xmlns:a16="http://schemas.microsoft.com/office/drawing/2014/main" val="306681949"/>
                    </a:ext>
                  </a:extLst>
                </a:gridCol>
                <a:gridCol w="2163987">
                  <a:extLst>
                    <a:ext uri="{9D8B030D-6E8A-4147-A177-3AD203B41FA5}">
                      <a16:colId xmlns:a16="http://schemas.microsoft.com/office/drawing/2014/main" val="370613243"/>
                    </a:ext>
                  </a:extLst>
                </a:gridCol>
                <a:gridCol w="2163987">
                  <a:extLst>
                    <a:ext uri="{9D8B030D-6E8A-4147-A177-3AD203B41FA5}">
                      <a16:colId xmlns:a16="http://schemas.microsoft.com/office/drawing/2014/main" val="2523563827"/>
                    </a:ext>
                  </a:extLst>
                </a:gridCol>
                <a:gridCol w="2163987">
                  <a:extLst>
                    <a:ext uri="{9D8B030D-6E8A-4147-A177-3AD203B41FA5}">
                      <a16:colId xmlns:a16="http://schemas.microsoft.com/office/drawing/2014/main" val="910299363"/>
                    </a:ext>
                  </a:extLst>
                </a:gridCol>
                <a:gridCol w="2163987">
                  <a:extLst>
                    <a:ext uri="{9D8B030D-6E8A-4147-A177-3AD203B41FA5}">
                      <a16:colId xmlns:a16="http://schemas.microsoft.com/office/drawing/2014/main" val="3972751905"/>
                    </a:ext>
                  </a:extLst>
                </a:gridCol>
              </a:tblGrid>
              <a:tr h="660541">
                <a:tc>
                  <a:txBody>
                    <a:bodyPr/>
                    <a:lstStyle/>
                    <a:p>
                      <a:pPr lvl="0" algn="ctr">
                        <a:buNone/>
                      </a:pPr>
                      <a:r>
                        <a:rPr lang="es-MX" sz="1800" b="1" i="0" u="none" strike="noStrike" noProof="0" dirty="0">
                          <a:latin typeface="Calibri"/>
                        </a:rPr>
                        <a:t>Tipo de pasivo contingente</a:t>
                      </a:r>
                      <a:endParaRPr lang="es-MX" dirty="0"/>
                    </a:p>
                  </a:txBody>
                  <a:tcPr>
                    <a:solidFill>
                      <a:srgbClr val="A50021"/>
                    </a:solidFill>
                  </a:tcPr>
                </a:tc>
                <a:tc>
                  <a:txBody>
                    <a:bodyPr/>
                    <a:lstStyle/>
                    <a:p>
                      <a:pPr lvl="0" algn="ctr">
                        <a:buNone/>
                      </a:pPr>
                      <a:r>
                        <a:rPr lang="es-MX" sz="1800" b="1" i="0" u="none" strike="noStrike" noProof="0" dirty="0">
                          <a:latin typeface="Calibri"/>
                        </a:rPr>
                        <a:t>Descripción breve</a:t>
                      </a:r>
                      <a:endParaRPr lang="es-MX" dirty="0"/>
                    </a:p>
                  </a:txBody>
                  <a:tcPr>
                    <a:solidFill>
                      <a:srgbClr val="A50021"/>
                    </a:solidFill>
                  </a:tcPr>
                </a:tc>
                <a:tc>
                  <a:txBody>
                    <a:bodyPr/>
                    <a:lstStyle/>
                    <a:p>
                      <a:pPr lvl="0" algn="ctr">
                        <a:buNone/>
                      </a:pPr>
                      <a:r>
                        <a:rPr lang="es-MX" sz="1800" b="1" i="0" u="none" strike="noStrike" noProof="0" dirty="0">
                          <a:latin typeface="Calibri"/>
                        </a:rPr>
                        <a:t>Área responsable</a:t>
                      </a:r>
                      <a:endParaRPr lang="es-MX" dirty="0"/>
                    </a:p>
                  </a:txBody>
                  <a:tcPr>
                    <a:solidFill>
                      <a:srgbClr val="A50021"/>
                    </a:solidFill>
                  </a:tcPr>
                </a:tc>
                <a:tc>
                  <a:txBody>
                    <a:bodyPr/>
                    <a:lstStyle/>
                    <a:p>
                      <a:pPr lvl="0" algn="ctr">
                        <a:buNone/>
                      </a:pPr>
                      <a:r>
                        <a:rPr lang="es-MX" sz="1800" b="1" i="0" u="none" strike="noStrike" noProof="0" dirty="0"/>
                        <a:t>Estatus actual</a:t>
                      </a:r>
                      <a:endParaRPr lang="es-MX" dirty="0"/>
                    </a:p>
                  </a:txBody>
                  <a:tcPr>
                    <a:solidFill>
                      <a:srgbClr val="A50021"/>
                    </a:solidFill>
                  </a:tcPr>
                </a:tc>
                <a:tc>
                  <a:txBody>
                    <a:bodyPr/>
                    <a:lstStyle/>
                    <a:p>
                      <a:pPr lvl="0" algn="ctr">
                        <a:buNone/>
                      </a:pPr>
                      <a:r>
                        <a:rPr lang="es-MX" sz="1800" b="1" i="0" u="none" strike="noStrike" noProof="0" dirty="0">
                          <a:latin typeface="Calibri"/>
                        </a:rPr>
                        <a:t>Acción de seguimiento</a:t>
                      </a:r>
                      <a:endParaRPr lang="es-MX" dirty="0"/>
                    </a:p>
                  </a:txBody>
                  <a:tcPr>
                    <a:solidFill>
                      <a:srgbClr val="A50021"/>
                    </a:solidFill>
                  </a:tcPr>
                </a:tc>
                <a:extLst>
                  <a:ext uri="{0D108BD9-81ED-4DB2-BD59-A6C34878D82A}">
                    <a16:rowId xmlns:a16="http://schemas.microsoft.com/office/drawing/2014/main" val="2812019370"/>
                  </a:ext>
                </a:extLst>
              </a:tr>
              <a:tr h="427925">
                <a:tc>
                  <a:txBody>
                    <a:bodyPr/>
                    <a:lstStyle/>
                    <a:p>
                      <a:pPr lvl="0" algn="ctr">
                        <a:buNone/>
                      </a:pPr>
                      <a:r>
                        <a:rPr lang="es-MX" sz="1200" b="1" i="0" u="none" strike="noStrike" noProof="0" dirty="0">
                          <a:solidFill>
                            <a:srgbClr val="FF0000"/>
                          </a:solidFill>
                          <a:latin typeface="Aptos"/>
                        </a:rPr>
                        <a:t>Juicio laboral</a:t>
                      </a:r>
                      <a:endParaRPr lang="es-MX" b="1">
                        <a:solidFill>
                          <a:srgbClr val="FF0000"/>
                        </a:solidFill>
                      </a:endParaRPr>
                    </a:p>
                  </a:txBody>
                  <a:tcPr/>
                </a:tc>
                <a:tc>
                  <a:txBody>
                    <a:bodyPr/>
                    <a:lstStyle/>
                    <a:p>
                      <a:pPr lvl="0" algn="ctr">
                        <a:buNone/>
                      </a:pPr>
                      <a:r>
                        <a:rPr lang="es-MX" sz="1200" b="0" i="0" u="none" strike="noStrike" noProof="0" dirty="0">
                          <a:solidFill>
                            <a:srgbClr val="FF0000"/>
                          </a:solidFill>
                          <a:latin typeface="Aptos"/>
                        </a:rPr>
                        <a:t>Ex empleado solicita reinstalación</a:t>
                      </a:r>
                      <a:endParaRPr lang="es-MX" sz="1200"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Jurídico</a:t>
                      </a:r>
                      <a:endParaRPr lang="es-MX" sz="1200"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En proceso</a:t>
                      </a:r>
                      <a:endParaRPr lang="es-MX">
                        <a:solidFill>
                          <a:srgbClr val="FF0000"/>
                        </a:solidFill>
                      </a:endParaRPr>
                    </a:p>
                  </a:txBody>
                  <a:tcPr/>
                </a:tc>
                <a:tc>
                  <a:txBody>
                    <a:bodyPr/>
                    <a:lstStyle/>
                    <a:p>
                      <a:pPr lvl="0" algn="ctr">
                        <a:buNone/>
                      </a:pPr>
                      <a:r>
                        <a:rPr lang="es-MX" sz="1200" b="0" i="0" u="none" strike="noStrike" noProof="0" dirty="0">
                          <a:solidFill>
                            <a:srgbClr val="FF0000"/>
                          </a:solidFill>
                          <a:latin typeface="Aptos"/>
                        </a:rPr>
                        <a:t>Se da seguimiento con Tribunal Local</a:t>
                      </a:r>
                      <a:endParaRPr lang="es-MX">
                        <a:solidFill>
                          <a:srgbClr val="FF0000"/>
                        </a:solidFill>
                      </a:endParaRPr>
                    </a:p>
                  </a:txBody>
                  <a:tcPr/>
                </a:tc>
                <a:extLst>
                  <a:ext uri="{0D108BD9-81ED-4DB2-BD59-A6C34878D82A}">
                    <a16:rowId xmlns:a16="http://schemas.microsoft.com/office/drawing/2014/main" val="553765299"/>
                  </a:ext>
                </a:extLst>
              </a:tr>
              <a:tr h="394700">
                <a:tc>
                  <a:txBody>
                    <a:bodyPr/>
                    <a:lstStyle/>
                    <a:p>
                      <a:pPr lvl="0" algn="ctr">
                        <a:buNone/>
                      </a:pPr>
                      <a:r>
                        <a:rPr lang="es-MX" sz="1200" b="1" i="0" u="none" strike="noStrike" noProof="0" dirty="0">
                          <a:solidFill>
                            <a:srgbClr val="FF0000"/>
                          </a:solidFill>
                          <a:latin typeface="Aptos"/>
                        </a:rPr>
                        <a:t>Litigio con contratista</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Empresa constructora interpuso demanda por incumplimiento de contrato de obra pública (2023). Reclama pago por concepto de obra adicional no autorizada.</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Dirección Jurídica y Dirección de Obras Públicas</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En proceso judicial ante el Tribunal de lo Contencioso Administrativo</a:t>
                      </a:r>
                      <a:endParaRPr lang="es-MX" dirty="0">
                        <a:solidFill>
                          <a:srgbClr val="FF0000"/>
                        </a:solidFill>
                      </a:endParaRPr>
                    </a:p>
                  </a:txBody>
                  <a:tcPr/>
                </a:tc>
                <a:tc>
                  <a:txBody>
                    <a:bodyPr/>
                    <a:lstStyle/>
                    <a:p>
                      <a:pPr lvl="0" algn="ctr">
                        <a:buNone/>
                      </a:pPr>
                      <a:r>
                        <a:rPr lang="es-MX" sz="1200" b="0" i="0" u="none" strike="noStrike" noProof="0" dirty="0">
                          <a:solidFill>
                            <a:srgbClr val="FF0000"/>
                          </a:solidFill>
                          <a:latin typeface="Aptos"/>
                        </a:rPr>
                        <a:t>Se da seguimiento jurídico; se prepara documentación de defensa y conciliación con la Contraloría.</a:t>
                      </a:r>
                      <a:endParaRPr lang="es-MX" dirty="0">
                        <a:solidFill>
                          <a:srgbClr val="FF0000"/>
                        </a:solidFill>
                      </a:endParaRPr>
                    </a:p>
                  </a:txBody>
                  <a:tcPr/>
                </a:tc>
                <a:extLst>
                  <a:ext uri="{0D108BD9-81ED-4DB2-BD59-A6C34878D82A}">
                    <a16:rowId xmlns:a16="http://schemas.microsoft.com/office/drawing/2014/main" val="2703178470"/>
                  </a:ext>
                </a:extLst>
              </a:tr>
              <a:tr h="39470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extLst>
                  <a:ext uri="{0D108BD9-81ED-4DB2-BD59-A6C34878D82A}">
                    <a16:rowId xmlns:a16="http://schemas.microsoft.com/office/drawing/2014/main" val="654065349"/>
                  </a:ext>
                </a:extLst>
              </a:tr>
              <a:tr h="399010">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tc>
                  <a:txBody>
                    <a:bodyPr/>
                    <a:lstStyle/>
                    <a:p>
                      <a:pPr lvl="0" algn="ctr">
                        <a:buNone/>
                      </a:pPr>
                      <a:endParaRPr lang="es-MX" sz="1200" dirty="0">
                        <a:solidFill>
                          <a:schemeClr val="tx1">
                            <a:lumMod val="75000"/>
                            <a:lumOff val="25000"/>
                          </a:schemeClr>
                        </a:solidFill>
                      </a:endParaRPr>
                    </a:p>
                  </a:txBody>
                  <a:tcPr/>
                </a:tc>
                <a:extLst>
                  <a:ext uri="{0D108BD9-81ED-4DB2-BD59-A6C34878D82A}">
                    <a16:rowId xmlns:a16="http://schemas.microsoft.com/office/drawing/2014/main" val="3403233599"/>
                  </a:ext>
                </a:extLst>
              </a:tr>
            </a:tbl>
          </a:graphicData>
        </a:graphic>
      </p:graphicFrame>
    </p:spTree>
    <p:extLst>
      <p:ext uri="{BB962C8B-B14F-4D97-AF65-F5344CB8AC3E}">
        <p14:creationId xmlns:p14="http://schemas.microsoft.com/office/powerpoint/2010/main" val="989952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6291-E29A-72A5-ACCA-373D4F703DC1}"/>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8DE3BB9-A1D5-6A91-466B-437F719B3A63}"/>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B6B7859B-956D-6BE5-FB1A-8BE6A25EC2C4}"/>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D1CD4753-3DD4-E911-F39E-9F1C12D7F65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B2AE3CF9-4744-BD45-A432-6586CA2C8B99}"/>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41346C58-50D8-8CA1-685C-49BC624059A5}"/>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grpSp>
        <p:nvGrpSpPr>
          <p:cNvPr id="14" name="Grupo 13">
            <a:extLst>
              <a:ext uri="{FF2B5EF4-FFF2-40B4-BE49-F238E27FC236}">
                <a16:creationId xmlns:a16="http://schemas.microsoft.com/office/drawing/2014/main" id="{2FB5E76D-06AC-640C-9C71-EAB050C280C2}"/>
              </a:ext>
            </a:extLst>
          </p:cNvPr>
          <p:cNvGrpSpPr/>
          <p:nvPr/>
        </p:nvGrpSpPr>
        <p:grpSpPr>
          <a:xfrm>
            <a:off x="1898305" y="1588548"/>
            <a:ext cx="8724817" cy="3772208"/>
            <a:chOff x="1563291" y="2088190"/>
            <a:chExt cx="8724817" cy="3586735"/>
          </a:xfrm>
        </p:grpSpPr>
        <p:sp>
          <p:nvSpPr>
            <p:cNvPr id="15" name="TextBox 18">
              <a:extLst>
                <a:ext uri="{FF2B5EF4-FFF2-40B4-BE49-F238E27FC236}">
                  <a16:creationId xmlns:a16="http://schemas.microsoft.com/office/drawing/2014/main" id="{4056DC31-14FE-C17E-673D-E3D932890AA3}"/>
                </a:ext>
              </a:extLst>
            </p:cNvPr>
            <p:cNvSpPr txBox="1"/>
            <p:nvPr/>
          </p:nvSpPr>
          <p:spPr>
            <a:xfrm>
              <a:off x="1681202" y="2586702"/>
              <a:ext cx="4685089"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80000"/>
                </a:lnSpc>
                <a:defRPr/>
              </a:pPr>
              <a:r>
                <a:rPr lang="en-US" sz="2400" b="1" kern="0">
                  <a:solidFill>
                    <a:srgbClr val="9F3D24"/>
                  </a:solidFill>
                </a:rPr>
                <a:t>3</a:t>
              </a:r>
              <a:r>
                <a:rPr kumimoji="0" lang="en-US" sz="2400" b="1" i="0" u="none" strike="noStrike" kern="0" cap="none" spc="0" normalizeH="0" baseline="0" noProof="0">
                  <a:ln>
                    <a:noFill/>
                  </a:ln>
                  <a:solidFill>
                    <a:srgbClr val="9F3D24"/>
                  </a:solidFill>
                  <a:effectLst/>
                  <a:uLnTx/>
                  <a:uFillTx/>
                </a:rPr>
                <a:t>. INTEGRIDAD INSTITUCIONAL</a:t>
              </a:r>
            </a:p>
          </p:txBody>
        </p:sp>
        <p:sp>
          <p:nvSpPr>
            <p:cNvPr id="16" name="TextBox 19">
              <a:extLst>
                <a:ext uri="{FF2B5EF4-FFF2-40B4-BE49-F238E27FC236}">
                  <a16:creationId xmlns:a16="http://schemas.microsoft.com/office/drawing/2014/main" id="{23B64D66-8891-CDBB-5F37-EAB7E117752D}"/>
                </a:ext>
              </a:extLst>
            </p:cNvPr>
            <p:cNvSpPr txBox="1"/>
            <p:nvPr/>
          </p:nvSpPr>
          <p:spPr>
            <a:xfrm>
              <a:off x="1563291" y="3543482"/>
              <a:ext cx="3521593" cy="10510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lang="es-ES" kern="0">
                  <a:solidFill>
                    <a:prstClr val="black"/>
                  </a:solidFill>
                  <a:cs typeface="Arial" panose="020B0604020202020204" pitchFamily="34" charset="0"/>
                </a:rPr>
                <a:t>Integridad</a:t>
              </a:r>
              <a:endParaRPr kumimoji="0" lang="es-ES" b="0" i="0" u="none" strike="noStrike" kern="0" cap="none" spc="0" normalizeH="0" baseline="0" noProof="0">
                <a:ln>
                  <a:noFill/>
                </a:ln>
                <a:solidFill>
                  <a:prstClr val="black"/>
                </a:solidFill>
                <a:effectLst/>
                <a:uLnTx/>
                <a:uFillTx/>
                <a:cs typeface="Arial" panose="020B0604020202020204" pitchFamily="34" charset="0"/>
              </a:endParaRP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prstClr val="black"/>
                  </a:solidFill>
                  <a:effectLst/>
                  <a:uLnTx/>
                  <a:uFillTx/>
                  <a:cs typeface="Arial" panose="020B0604020202020204" pitchFamily="34" charset="0"/>
                </a:rPr>
                <a:t>Unidad de Transparencia</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prstClr val="black"/>
                  </a:solidFill>
                  <a:effectLst/>
                  <a:uLnTx/>
                  <a:uFillTx/>
                  <a:cs typeface="Arial" panose="020B0604020202020204" pitchFamily="34" charset="0"/>
                </a:rPr>
                <a:t>Declaración </a:t>
              </a:r>
            </a:p>
          </p:txBody>
        </p:sp>
        <p:sp>
          <p:nvSpPr>
            <p:cNvPr id="17" name="Cube 11">
              <a:extLst>
                <a:ext uri="{FF2B5EF4-FFF2-40B4-BE49-F238E27FC236}">
                  <a16:creationId xmlns:a16="http://schemas.microsoft.com/office/drawing/2014/main" id="{C3939B13-18F8-2F1F-7E3B-FE7EF451A713}"/>
                </a:ext>
              </a:extLst>
            </p:cNvPr>
            <p:cNvSpPr/>
            <p:nvPr/>
          </p:nvSpPr>
          <p:spPr>
            <a:xfrm rot="2700000">
              <a:off x="6697991" y="2084809"/>
              <a:ext cx="3586735" cy="3593498"/>
            </a:xfrm>
            <a:prstGeom prst="cube">
              <a:avLst>
                <a:gd name="adj" fmla="val 14635"/>
              </a:avLst>
            </a:prstGeom>
            <a:solidFill>
              <a:srgbClr val="9F3D24"/>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F3D24"/>
                </a:solidFill>
                <a:effectLst/>
                <a:uLnTx/>
                <a:uFillTx/>
                <a:ea typeface="+mn-ea"/>
                <a:cs typeface="+mn-cs"/>
              </a:endParaRPr>
            </a:p>
          </p:txBody>
        </p:sp>
        <p:sp>
          <p:nvSpPr>
            <p:cNvPr id="18" name="TextBox 12">
              <a:extLst>
                <a:ext uri="{FF2B5EF4-FFF2-40B4-BE49-F238E27FC236}">
                  <a16:creationId xmlns:a16="http://schemas.microsoft.com/office/drawing/2014/main" id="{D27DE74F-4031-30DC-4BC6-ED94952EABBD}"/>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3</a:t>
              </a:r>
            </a:p>
          </p:txBody>
        </p:sp>
        <p:sp>
          <p:nvSpPr>
            <p:cNvPr id="19" name="Round Same Side Corner Rectangle 26">
              <a:extLst>
                <a:ext uri="{FF2B5EF4-FFF2-40B4-BE49-F238E27FC236}">
                  <a16:creationId xmlns:a16="http://schemas.microsoft.com/office/drawing/2014/main" id="{6604813A-4CCA-C8A0-70EC-373A165F1D2B}"/>
                </a:ext>
              </a:extLst>
            </p:cNvPr>
            <p:cNvSpPr/>
            <p:nvPr/>
          </p:nvSpPr>
          <p:spPr>
            <a:xfrm rot="5400000">
              <a:off x="1930218" y="2966707"/>
              <a:ext cx="55320" cy="553350"/>
            </a:xfrm>
            <a:prstGeom prst="round2SameRect">
              <a:avLst>
                <a:gd name="adj1" fmla="val 50000"/>
                <a:gd name="adj2" fmla="val 0"/>
              </a:avLst>
            </a:prstGeom>
            <a:solidFill>
              <a:srgbClr val="9F3D24"/>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3" name="CuadroTexto 2">
            <a:extLst>
              <a:ext uri="{FF2B5EF4-FFF2-40B4-BE49-F238E27FC236}">
                <a16:creationId xmlns:a16="http://schemas.microsoft.com/office/drawing/2014/main" id="{D8976BD9-2441-57CA-EC29-5F775CF244BF}"/>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2615307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2A5A4-6486-A2E7-FC09-ACEAF161352D}"/>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E6BB87FF-6C07-385B-E0AB-8D2CA548E236}"/>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3" name="Gráfico 22">
            <a:extLst>
              <a:ext uri="{FF2B5EF4-FFF2-40B4-BE49-F238E27FC236}">
                <a16:creationId xmlns:a16="http://schemas.microsoft.com/office/drawing/2014/main" id="{79FE0F4B-3334-9E6E-A409-05986F7D75BA}"/>
              </a:ext>
            </a:extLst>
          </p:cNvPr>
          <p:cNvGraphicFramePr/>
          <p:nvPr/>
        </p:nvGraphicFramePr>
        <p:xfrm>
          <a:off x="837177" y="1097624"/>
          <a:ext cx="5636775" cy="4559464"/>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o 8">
            <a:extLst>
              <a:ext uri="{FF2B5EF4-FFF2-40B4-BE49-F238E27FC236}">
                <a16:creationId xmlns:a16="http://schemas.microsoft.com/office/drawing/2014/main" id="{9FAC1168-2A13-FA18-3FB9-FAB11AED254D}"/>
              </a:ext>
            </a:extLst>
          </p:cNvPr>
          <p:cNvGrpSpPr/>
          <p:nvPr/>
        </p:nvGrpSpPr>
        <p:grpSpPr>
          <a:xfrm>
            <a:off x="346289" y="284341"/>
            <a:ext cx="11565257" cy="813283"/>
            <a:chOff x="346289" y="284341"/>
            <a:chExt cx="11565257" cy="813283"/>
          </a:xfrm>
        </p:grpSpPr>
        <p:sp>
          <p:nvSpPr>
            <p:cNvPr id="11" name="Google Shape;364;p19">
              <a:extLst>
                <a:ext uri="{FF2B5EF4-FFF2-40B4-BE49-F238E27FC236}">
                  <a16:creationId xmlns:a16="http://schemas.microsoft.com/office/drawing/2014/main" id="{B717D6FB-7B0B-2F97-FB6B-A256F92E31EA}"/>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Integridad Institucional</a:t>
              </a:r>
            </a:p>
          </p:txBody>
        </p:sp>
        <p:grpSp>
          <p:nvGrpSpPr>
            <p:cNvPr id="12" name="Grupo 11">
              <a:extLst>
                <a:ext uri="{FF2B5EF4-FFF2-40B4-BE49-F238E27FC236}">
                  <a16:creationId xmlns:a16="http://schemas.microsoft.com/office/drawing/2014/main" id="{20479926-9EEE-E34D-D02B-5E1ADF1BA384}"/>
                </a:ext>
              </a:extLst>
            </p:cNvPr>
            <p:cNvGrpSpPr/>
            <p:nvPr/>
          </p:nvGrpSpPr>
          <p:grpSpPr>
            <a:xfrm>
              <a:off x="346289" y="284341"/>
              <a:ext cx="11565257" cy="813283"/>
              <a:chOff x="346289" y="284341"/>
              <a:chExt cx="11565257" cy="813283"/>
            </a:xfrm>
          </p:grpSpPr>
          <p:grpSp>
            <p:nvGrpSpPr>
              <p:cNvPr id="13" name="Grupo 12">
                <a:extLst>
                  <a:ext uri="{FF2B5EF4-FFF2-40B4-BE49-F238E27FC236}">
                    <a16:creationId xmlns:a16="http://schemas.microsoft.com/office/drawing/2014/main" id="{EA3279AC-EC85-C622-7C4A-7302105D9FB1}"/>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4AFF6077-A2E1-F988-9D21-64BAD694D2BC}"/>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77114DF9-28CA-31E0-475B-610154FF9762}"/>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4" name="CuadroTexto 13">
                <a:extLst>
                  <a:ext uri="{FF2B5EF4-FFF2-40B4-BE49-F238E27FC236}">
                    <a16:creationId xmlns:a16="http://schemas.microsoft.com/office/drawing/2014/main" id="{776494BF-A8C1-DA72-D6D7-B94322B7EF03}"/>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aphicFrame>
        <p:nvGraphicFramePr>
          <p:cNvPr id="5" name="Gráfico 4">
            <a:extLst>
              <a:ext uri="{FF2B5EF4-FFF2-40B4-BE49-F238E27FC236}">
                <a16:creationId xmlns:a16="http://schemas.microsoft.com/office/drawing/2014/main" id="{8A18F1AB-E4AA-DBDF-ADE0-C04A9F3CC91F}"/>
              </a:ext>
            </a:extLst>
          </p:cNvPr>
          <p:cNvGraphicFramePr/>
          <p:nvPr/>
        </p:nvGraphicFramePr>
        <p:xfrm>
          <a:off x="6352991" y="3803197"/>
          <a:ext cx="4996880" cy="2591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98A856CA-1199-E4BB-AB88-EE9DE509AC3B}"/>
              </a:ext>
            </a:extLst>
          </p:cNvPr>
          <p:cNvGraphicFramePr/>
          <p:nvPr/>
        </p:nvGraphicFramePr>
        <p:xfrm>
          <a:off x="6669802" y="943647"/>
          <a:ext cx="5079146" cy="2751292"/>
        </p:xfrm>
        <a:graphic>
          <a:graphicData uri="http://schemas.openxmlformats.org/drawingml/2006/chart">
            <c:chart xmlns:c="http://schemas.openxmlformats.org/drawingml/2006/chart" xmlns:r="http://schemas.openxmlformats.org/officeDocument/2006/relationships" r:id="rId5"/>
          </a:graphicData>
        </a:graphic>
      </p:graphicFrame>
      <p:sp>
        <p:nvSpPr>
          <p:cNvPr id="3" name="CuadroTexto 2">
            <a:extLst>
              <a:ext uri="{FF2B5EF4-FFF2-40B4-BE49-F238E27FC236}">
                <a16:creationId xmlns:a16="http://schemas.microsoft.com/office/drawing/2014/main" id="{C572AD5A-517F-6CAA-D6E8-37F05A601795}"/>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412030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891F406-B5C7-CCED-569F-C896E48BC82D}"/>
              </a:ext>
            </a:extLst>
          </p:cNvPr>
          <p:cNvSpPr/>
          <p:nvPr/>
        </p:nvSpPr>
        <p:spPr>
          <a:xfrm>
            <a:off x="0" y="0"/>
            <a:ext cx="12192000" cy="223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2" name="Gráfico 21">
            <a:extLst>
              <a:ext uri="{FF2B5EF4-FFF2-40B4-BE49-F238E27FC236}">
                <a16:creationId xmlns:a16="http://schemas.microsoft.com/office/drawing/2014/main" id="{5B9ADE94-3D93-66DB-7700-6AC53C5B4B77}"/>
              </a:ext>
            </a:extLst>
          </p:cNvPr>
          <p:cNvGraphicFramePr/>
          <p:nvPr>
            <p:extLst>
              <p:ext uri="{D42A27DB-BD31-4B8C-83A1-F6EECF244321}">
                <p14:modId xmlns:p14="http://schemas.microsoft.com/office/powerpoint/2010/main" val="3000183834"/>
              </p:ext>
            </p:extLst>
          </p:nvPr>
        </p:nvGraphicFramePr>
        <p:xfrm>
          <a:off x="346289" y="1367412"/>
          <a:ext cx="5530347" cy="2849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EEF90C74-E6B2-D722-F18F-40B9011F7C72}"/>
              </a:ext>
            </a:extLst>
          </p:cNvPr>
          <p:cNvGraphicFramePr/>
          <p:nvPr>
            <p:extLst>
              <p:ext uri="{D42A27DB-BD31-4B8C-83A1-F6EECF244321}">
                <p14:modId xmlns:p14="http://schemas.microsoft.com/office/powerpoint/2010/main" val="3320621429"/>
              </p:ext>
            </p:extLst>
          </p:nvPr>
        </p:nvGraphicFramePr>
        <p:xfrm>
          <a:off x="6410426" y="1598436"/>
          <a:ext cx="4329783" cy="5259564"/>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upo 3">
            <a:extLst>
              <a:ext uri="{FF2B5EF4-FFF2-40B4-BE49-F238E27FC236}">
                <a16:creationId xmlns:a16="http://schemas.microsoft.com/office/drawing/2014/main" id="{AEFA68BE-9FAE-738C-E77B-EBBFB1D9942F}"/>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530079B2-5084-FAC3-E227-783E7101EF65}"/>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Integridad Institucional</a:t>
              </a:r>
            </a:p>
          </p:txBody>
        </p:sp>
        <p:grpSp>
          <p:nvGrpSpPr>
            <p:cNvPr id="7" name="Grupo 6">
              <a:extLst>
                <a:ext uri="{FF2B5EF4-FFF2-40B4-BE49-F238E27FC236}">
                  <a16:creationId xmlns:a16="http://schemas.microsoft.com/office/drawing/2014/main" id="{B5754781-2617-C2A7-E79C-759451E9CFE3}"/>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780FC3B5-AC36-844E-3E12-A095CE3F746B}"/>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DACC3AE3-1F8F-CABE-2FFC-470434A361C8}"/>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CA5F109F-5573-A28A-37AB-D0E0D5F21A05}"/>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4" name="CuadroTexto 13">
                <a:extLst>
                  <a:ext uri="{FF2B5EF4-FFF2-40B4-BE49-F238E27FC236}">
                    <a16:creationId xmlns:a16="http://schemas.microsoft.com/office/drawing/2014/main" id="{A5340600-8717-FE9C-0F27-064DEABD04A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aphicFrame>
        <p:nvGraphicFramePr>
          <p:cNvPr id="24" name="Diagrama 23">
            <a:extLst>
              <a:ext uri="{FF2B5EF4-FFF2-40B4-BE49-F238E27FC236}">
                <a16:creationId xmlns:a16="http://schemas.microsoft.com/office/drawing/2014/main" id="{39B22E56-2678-3F50-ABBE-71BF8CED7B5B}"/>
              </a:ext>
            </a:extLst>
          </p:cNvPr>
          <p:cNvGraphicFramePr/>
          <p:nvPr>
            <p:extLst>
              <p:ext uri="{D42A27DB-BD31-4B8C-83A1-F6EECF244321}">
                <p14:modId xmlns:p14="http://schemas.microsoft.com/office/powerpoint/2010/main" val="566547346"/>
              </p:ext>
            </p:extLst>
          </p:nvPr>
        </p:nvGraphicFramePr>
        <p:xfrm>
          <a:off x="853440" y="4596384"/>
          <a:ext cx="4887070" cy="1304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0A934CBD-58A9-1A20-E870-DA4C3972DF4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2272171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703FD92-31C3-0D85-A084-A3813E65A482}"/>
              </a:ext>
            </a:extLst>
          </p:cNvPr>
          <p:cNvSpPr/>
          <p:nvPr/>
        </p:nvSpPr>
        <p:spPr>
          <a:xfrm>
            <a:off x="1377781" y="1317163"/>
            <a:ext cx="3221651" cy="369332"/>
          </a:xfrm>
          <a:prstGeom prst="rect">
            <a:avLst/>
          </a:prstGeom>
        </p:spPr>
        <p:txBody>
          <a:bodyPr wrap="none">
            <a:spAutoFit/>
          </a:bodyPr>
          <a:lstStyle/>
          <a:p>
            <a:r>
              <a:rPr lang="es-MX" b="1">
                <a:solidFill>
                  <a:schemeClr val="tx1">
                    <a:lumMod val="75000"/>
                    <a:lumOff val="25000"/>
                  </a:schemeClr>
                </a:solidFill>
                <a:cs typeface="Calibri" panose="020F0502020204030204" pitchFamily="34" charset="0"/>
              </a:rPr>
              <a:t>INFORME DE SOLICITUDES 2025</a:t>
            </a:r>
            <a:endParaRPr lang="es-ES" b="1">
              <a:solidFill>
                <a:schemeClr val="tx1">
                  <a:lumMod val="75000"/>
                  <a:lumOff val="25000"/>
                </a:schemeClr>
              </a:solidFill>
              <a:cs typeface="Calibri" panose="020F0502020204030204" pitchFamily="34" charset="0"/>
            </a:endParaRPr>
          </a:p>
        </p:txBody>
      </p:sp>
      <p:graphicFrame>
        <p:nvGraphicFramePr>
          <p:cNvPr id="5" name="Tabla 4">
            <a:extLst>
              <a:ext uri="{FF2B5EF4-FFF2-40B4-BE49-F238E27FC236}">
                <a16:creationId xmlns:a16="http://schemas.microsoft.com/office/drawing/2014/main" id="{C63ED176-1A65-6D72-0C51-9EC3F90A978A}"/>
              </a:ext>
            </a:extLst>
          </p:cNvPr>
          <p:cNvGraphicFramePr>
            <a:graphicFrameLocks noGrp="1"/>
          </p:cNvGraphicFramePr>
          <p:nvPr>
            <p:extLst>
              <p:ext uri="{D42A27DB-BD31-4B8C-83A1-F6EECF244321}">
                <p14:modId xmlns:p14="http://schemas.microsoft.com/office/powerpoint/2010/main" val="1223552859"/>
              </p:ext>
            </p:extLst>
          </p:nvPr>
        </p:nvGraphicFramePr>
        <p:xfrm>
          <a:off x="387807" y="1906034"/>
          <a:ext cx="5358065" cy="2711550"/>
        </p:xfrm>
        <a:graphic>
          <a:graphicData uri="http://schemas.openxmlformats.org/drawingml/2006/table">
            <a:tbl>
              <a:tblPr firstRow="1" bandRow="1">
                <a:tableStyleId>{3B4B98B0-60AC-42C2-AFA5-B58CD77FA1E5}</a:tableStyleId>
              </a:tblPr>
              <a:tblGrid>
                <a:gridCol w="4122732">
                  <a:extLst>
                    <a:ext uri="{9D8B030D-6E8A-4147-A177-3AD203B41FA5}">
                      <a16:colId xmlns:a16="http://schemas.microsoft.com/office/drawing/2014/main" val="20000"/>
                    </a:ext>
                  </a:extLst>
                </a:gridCol>
                <a:gridCol w="1235333">
                  <a:extLst>
                    <a:ext uri="{9D8B030D-6E8A-4147-A177-3AD203B41FA5}">
                      <a16:colId xmlns:a16="http://schemas.microsoft.com/office/drawing/2014/main" val="20001"/>
                    </a:ext>
                  </a:extLst>
                </a:gridCol>
              </a:tblGrid>
              <a:tr h="456758">
                <a:tc>
                  <a:txBody>
                    <a:bodyPr/>
                    <a:lstStyle/>
                    <a:p>
                      <a:pPr algn="ctr"/>
                      <a:r>
                        <a:rPr lang="es-MX" sz="1600">
                          <a:solidFill>
                            <a:schemeClr val="tx1">
                              <a:lumMod val="75000"/>
                              <a:lumOff val="25000"/>
                            </a:schemeClr>
                          </a:solidFill>
                          <a:latin typeface="+mn-lt"/>
                        </a:rPr>
                        <a:t>CONCEPTO</a:t>
                      </a:r>
                      <a:endParaRPr lang="es-ES" sz="1600">
                        <a:solidFill>
                          <a:schemeClr val="tx1">
                            <a:lumMod val="75000"/>
                            <a:lumOff val="25000"/>
                          </a:schemeClr>
                        </a:solidFill>
                        <a:latin typeface="+mn-lt"/>
                      </a:endParaRPr>
                    </a:p>
                  </a:txBody>
                  <a:tcPr anchor="ctr"/>
                </a:tc>
                <a:tc>
                  <a:txBody>
                    <a:bodyPr/>
                    <a:lstStyle/>
                    <a:p>
                      <a:pPr algn="ctr"/>
                      <a:r>
                        <a:rPr lang="es-MX" sz="1600">
                          <a:solidFill>
                            <a:schemeClr val="tx1">
                              <a:lumMod val="75000"/>
                              <a:lumOff val="25000"/>
                            </a:schemeClr>
                          </a:solidFill>
                          <a:latin typeface="+mn-lt"/>
                        </a:rPr>
                        <a:t>NÚM.</a:t>
                      </a:r>
                      <a:endParaRPr lang="es-ES" sz="1600">
                        <a:solidFill>
                          <a:schemeClr val="tx1">
                            <a:lumMod val="75000"/>
                            <a:lumOff val="25000"/>
                          </a:schemeClr>
                        </a:solidFill>
                        <a:latin typeface="+mn-lt"/>
                      </a:endParaRPr>
                    </a:p>
                  </a:txBody>
                  <a:tcPr anchor="ctr"/>
                </a:tc>
                <a:extLst>
                  <a:ext uri="{0D108BD9-81ED-4DB2-BD59-A6C34878D82A}">
                    <a16:rowId xmlns:a16="http://schemas.microsoft.com/office/drawing/2014/main" val="10000"/>
                  </a:ext>
                </a:extLst>
              </a:tr>
              <a:tr h="456758">
                <a:tc>
                  <a:txBody>
                    <a:bodyPr/>
                    <a:lstStyle/>
                    <a:p>
                      <a:r>
                        <a:rPr lang="es-MX" sz="1600">
                          <a:solidFill>
                            <a:schemeClr val="tx1">
                              <a:lumMod val="75000"/>
                              <a:lumOff val="25000"/>
                            </a:schemeClr>
                          </a:solidFill>
                          <a:latin typeface="+mn-lt"/>
                        </a:rPr>
                        <a:t>1.</a:t>
                      </a:r>
                      <a:r>
                        <a:rPr lang="es-MX" sz="1600" baseline="0">
                          <a:solidFill>
                            <a:schemeClr val="tx1">
                              <a:lumMod val="75000"/>
                              <a:lumOff val="25000"/>
                            </a:schemeClr>
                          </a:solidFill>
                          <a:latin typeface="+mn-lt"/>
                        </a:rPr>
                        <a:t> Solicitudes recibidas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52</a:t>
                      </a:r>
                    </a:p>
                  </a:txBody>
                  <a:tcPr/>
                </a:tc>
                <a:extLst>
                  <a:ext uri="{0D108BD9-81ED-4DB2-BD59-A6C34878D82A}">
                    <a16:rowId xmlns:a16="http://schemas.microsoft.com/office/drawing/2014/main" val="10001"/>
                  </a:ext>
                </a:extLst>
              </a:tr>
              <a:tr h="456758">
                <a:tc>
                  <a:txBody>
                    <a:bodyPr/>
                    <a:lstStyle/>
                    <a:p>
                      <a:r>
                        <a:rPr lang="es-MX" sz="1600">
                          <a:solidFill>
                            <a:schemeClr val="tx1">
                              <a:lumMod val="75000"/>
                              <a:lumOff val="25000"/>
                            </a:schemeClr>
                          </a:solidFill>
                          <a:latin typeface="+mn-lt"/>
                        </a:rPr>
                        <a:t>2. Solicitudes competencia</a:t>
                      </a:r>
                      <a:r>
                        <a:rPr lang="es-MX" sz="1600" baseline="0">
                          <a:solidFill>
                            <a:schemeClr val="tx1">
                              <a:lumMod val="75000"/>
                              <a:lumOff val="25000"/>
                            </a:schemeClr>
                          </a:solidFill>
                          <a:latin typeface="+mn-lt"/>
                        </a:rPr>
                        <a:t> de la institución</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33</a:t>
                      </a:r>
                    </a:p>
                  </a:txBody>
                  <a:tcPr/>
                </a:tc>
                <a:extLst>
                  <a:ext uri="{0D108BD9-81ED-4DB2-BD59-A6C34878D82A}">
                    <a16:rowId xmlns:a16="http://schemas.microsoft.com/office/drawing/2014/main" val="10002"/>
                  </a:ext>
                </a:extLst>
              </a:tr>
              <a:tr h="456758">
                <a:tc>
                  <a:txBody>
                    <a:bodyPr/>
                    <a:lstStyle/>
                    <a:p>
                      <a:r>
                        <a:rPr lang="es-MX" sz="1600">
                          <a:solidFill>
                            <a:schemeClr val="tx1">
                              <a:lumMod val="75000"/>
                              <a:lumOff val="25000"/>
                            </a:schemeClr>
                          </a:solidFill>
                          <a:latin typeface="+mn-lt"/>
                        </a:rPr>
                        <a:t>3. Solicitudes declinadas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19</a:t>
                      </a:r>
                    </a:p>
                  </a:txBody>
                  <a:tcPr/>
                </a:tc>
                <a:extLst>
                  <a:ext uri="{0D108BD9-81ED-4DB2-BD59-A6C34878D82A}">
                    <a16:rowId xmlns:a16="http://schemas.microsoft.com/office/drawing/2014/main" val="10003"/>
                  </a:ext>
                </a:extLst>
              </a:tr>
              <a:tr h="456758">
                <a:tc>
                  <a:txBody>
                    <a:bodyPr/>
                    <a:lstStyle/>
                    <a:p>
                      <a:r>
                        <a:rPr lang="es-MX" sz="1600">
                          <a:solidFill>
                            <a:schemeClr val="tx1">
                              <a:lumMod val="75000"/>
                              <a:lumOff val="25000"/>
                            </a:schemeClr>
                          </a:solidFill>
                          <a:latin typeface="+mn-lt"/>
                        </a:rPr>
                        <a:t>4. Recursos de revisión</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0</a:t>
                      </a:r>
                    </a:p>
                  </a:txBody>
                  <a:tcPr/>
                </a:tc>
                <a:extLst>
                  <a:ext uri="{0D108BD9-81ED-4DB2-BD59-A6C34878D82A}">
                    <a16:rowId xmlns:a16="http://schemas.microsoft.com/office/drawing/2014/main" val="10004"/>
                  </a:ext>
                </a:extLst>
              </a:tr>
              <a:tr h="427760">
                <a:tc>
                  <a:txBody>
                    <a:bodyPr/>
                    <a:lstStyle/>
                    <a:p>
                      <a:r>
                        <a:rPr lang="es-MX" sz="1600">
                          <a:solidFill>
                            <a:schemeClr val="tx1">
                              <a:lumMod val="75000"/>
                              <a:lumOff val="25000"/>
                            </a:schemeClr>
                          </a:solidFill>
                          <a:latin typeface="+mn-lt"/>
                        </a:rPr>
                        <a:t>5. Solicitudes</a:t>
                      </a:r>
                      <a:r>
                        <a:rPr lang="es-MX" sz="1600" baseline="0">
                          <a:solidFill>
                            <a:schemeClr val="tx1">
                              <a:lumMod val="75000"/>
                              <a:lumOff val="25000"/>
                            </a:schemeClr>
                          </a:solidFill>
                          <a:latin typeface="+mn-lt"/>
                        </a:rPr>
                        <a:t> no atendidas y prescritas.</a:t>
                      </a:r>
                      <a:endParaRPr lang="es-ES" sz="1600">
                        <a:solidFill>
                          <a:schemeClr val="tx1">
                            <a:lumMod val="75000"/>
                            <a:lumOff val="25000"/>
                          </a:schemeClr>
                        </a:solidFill>
                        <a:latin typeface="+mn-lt"/>
                      </a:endParaRPr>
                    </a:p>
                  </a:txBody>
                  <a:tcPr/>
                </a:tc>
                <a:tc>
                  <a:txBody>
                    <a:bodyPr/>
                    <a:lstStyle/>
                    <a:p>
                      <a:r>
                        <a:rPr lang="es-ES" sz="1600">
                          <a:solidFill>
                            <a:srgbClr val="FF0000"/>
                          </a:solidFill>
                          <a:latin typeface="+mn-lt"/>
                        </a:rPr>
                        <a:t>0</a:t>
                      </a:r>
                    </a:p>
                  </a:txBody>
                  <a:tcPr/>
                </a:tc>
                <a:extLst>
                  <a:ext uri="{0D108BD9-81ED-4DB2-BD59-A6C34878D82A}">
                    <a16:rowId xmlns:a16="http://schemas.microsoft.com/office/drawing/2014/main" val="10005"/>
                  </a:ext>
                </a:extLst>
              </a:tr>
            </a:tbl>
          </a:graphicData>
        </a:graphic>
      </p:graphicFrame>
      <p:sp>
        <p:nvSpPr>
          <p:cNvPr id="2" name="Rectángulo 1">
            <a:extLst>
              <a:ext uri="{FF2B5EF4-FFF2-40B4-BE49-F238E27FC236}">
                <a16:creationId xmlns:a16="http://schemas.microsoft.com/office/drawing/2014/main" id="{A5AD694D-9F6C-130A-8806-00B3752C7D6A}"/>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a:extLst>
              <a:ext uri="{FF2B5EF4-FFF2-40B4-BE49-F238E27FC236}">
                <a16:creationId xmlns:a16="http://schemas.microsoft.com/office/drawing/2014/main" id="{5D366BDE-C0EE-8CA3-7D9E-E6F43F60AF74}"/>
              </a:ext>
            </a:extLst>
          </p:cNvPr>
          <p:cNvGraphicFramePr>
            <a:graphicFrameLocks noGrp="1"/>
          </p:cNvGraphicFramePr>
          <p:nvPr>
            <p:extLst>
              <p:ext uri="{D42A27DB-BD31-4B8C-83A1-F6EECF244321}">
                <p14:modId xmlns:p14="http://schemas.microsoft.com/office/powerpoint/2010/main" val="2279425395"/>
              </p:ext>
            </p:extLst>
          </p:nvPr>
        </p:nvGraphicFramePr>
        <p:xfrm>
          <a:off x="6457333" y="2474817"/>
          <a:ext cx="4788196" cy="3331278"/>
        </p:xfrm>
        <a:graphic>
          <a:graphicData uri="http://schemas.openxmlformats.org/drawingml/2006/table">
            <a:tbl>
              <a:tblPr firstRow="1" bandRow="1">
                <a:tableStyleId>{21E4AEA4-8DFA-4A89-87EB-49C32662AFE0}</a:tableStyleId>
              </a:tblPr>
              <a:tblGrid>
                <a:gridCol w="2394098">
                  <a:extLst>
                    <a:ext uri="{9D8B030D-6E8A-4147-A177-3AD203B41FA5}">
                      <a16:colId xmlns:a16="http://schemas.microsoft.com/office/drawing/2014/main" val="936380464"/>
                    </a:ext>
                  </a:extLst>
                </a:gridCol>
                <a:gridCol w="2394098">
                  <a:extLst>
                    <a:ext uri="{9D8B030D-6E8A-4147-A177-3AD203B41FA5}">
                      <a16:colId xmlns:a16="http://schemas.microsoft.com/office/drawing/2014/main" val="2031854992"/>
                    </a:ext>
                  </a:extLst>
                </a:gridCol>
              </a:tblGrid>
              <a:tr h="0">
                <a:tc gridSpan="2">
                  <a:txBody>
                    <a:bodyPr/>
                    <a:lstStyle/>
                    <a:p>
                      <a:pPr algn="ctr"/>
                      <a:endParaRPr lang="es-MX" sz="1800">
                        <a:solidFill>
                          <a:schemeClr val="tx1">
                            <a:lumMod val="75000"/>
                            <a:lumOff val="25000"/>
                          </a:schemeClr>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2431771176"/>
                  </a:ext>
                </a:extLst>
              </a:tr>
              <a:tr h="571603">
                <a:tc>
                  <a:txBody>
                    <a:bodyPr/>
                    <a:lstStyle/>
                    <a:p>
                      <a:pPr algn="ctr"/>
                      <a:r>
                        <a:rPr lang="es-MX" sz="1600" b="1">
                          <a:solidFill>
                            <a:schemeClr val="tx1">
                              <a:lumMod val="75000"/>
                              <a:lumOff val="25000"/>
                            </a:schemeClr>
                          </a:solidFill>
                        </a:rPr>
                        <a:t>UNIDAD ADMINISTRATIVA</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MX" sz="1600" b="1">
                          <a:solidFill>
                            <a:schemeClr val="tx1">
                              <a:lumMod val="75000"/>
                              <a:lumOff val="25000"/>
                            </a:schemeClr>
                          </a:solidFill>
                        </a:rPr>
                        <a:t>NO. SOLICITUDES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4949536"/>
                  </a:ext>
                </a:extLst>
              </a:tr>
              <a:tr h="330928">
                <a:tc>
                  <a:txBody>
                    <a:bodyPr/>
                    <a:lstStyle/>
                    <a:p>
                      <a:pPr algn="ctr"/>
                      <a:r>
                        <a:rPr lang="es-MX" sz="1600">
                          <a:solidFill>
                            <a:srgbClr val="FF0000"/>
                          </a:solidFill>
                        </a:rPr>
                        <a:t>Dirección Administrativa.</a:t>
                      </a:r>
                    </a:p>
                  </a:txBody>
                  <a:tcPr anchor="ctr">
                    <a:lnT w="12700" cmpd="sng">
                      <a:noFill/>
                    </a:lnT>
                  </a:tcPr>
                </a:tc>
                <a:tc>
                  <a:txBody>
                    <a:bodyPr/>
                    <a:lstStyle/>
                    <a:p>
                      <a:pPr algn="ctr"/>
                      <a:r>
                        <a:rPr lang="es-MX" sz="1600">
                          <a:solidFill>
                            <a:srgbClr val="FF0000"/>
                          </a:solidFill>
                        </a:rPr>
                        <a:t>10</a:t>
                      </a:r>
                    </a:p>
                  </a:txBody>
                  <a:tcPr anchor="ctr">
                    <a:lnT w="12700" cmpd="sng">
                      <a:noFill/>
                    </a:lnT>
                  </a:tcPr>
                </a:tc>
                <a:extLst>
                  <a:ext uri="{0D108BD9-81ED-4DB2-BD59-A6C34878D82A}">
                    <a16:rowId xmlns:a16="http://schemas.microsoft.com/office/drawing/2014/main" val="521613433"/>
                  </a:ext>
                </a:extLst>
              </a:tr>
              <a:tr h="37471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2662175862"/>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728009945"/>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532960334"/>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236998014"/>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2210134996"/>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639804345"/>
                  </a:ext>
                </a:extLst>
              </a:tr>
            </a:tbl>
          </a:graphicData>
        </a:graphic>
      </p:graphicFrame>
      <p:grpSp>
        <p:nvGrpSpPr>
          <p:cNvPr id="20" name="Grupo 19">
            <a:extLst>
              <a:ext uri="{FF2B5EF4-FFF2-40B4-BE49-F238E27FC236}">
                <a16:creationId xmlns:a16="http://schemas.microsoft.com/office/drawing/2014/main" id="{47BFAED1-8ED4-3095-3AE4-E07038C6D1C0}"/>
              </a:ext>
            </a:extLst>
          </p:cNvPr>
          <p:cNvGrpSpPr/>
          <p:nvPr/>
        </p:nvGrpSpPr>
        <p:grpSpPr>
          <a:xfrm>
            <a:off x="346289" y="284341"/>
            <a:ext cx="11565257" cy="813283"/>
            <a:chOff x="346289" y="284341"/>
            <a:chExt cx="11565257" cy="813283"/>
          </a:xfrm>
        </p:grpSpPr>
        <p:sp>
          <p:nvSpPr>
            <p:cNvPr id="21" name="Google Shape;364;p19">
              <a:extLst>
                <a:ext uri="{FF2B5EF4-FFF2-40B4-BE49-F238E27FC236}">
                  <a16:creationId xmlns:a16="http://schemas.microsoft.com/office/drawing/2014/main" id="{097F7B1E-3997-228A-1A8E-2F76A6E64DE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Unidad de Transparencia</a:t>
              </a:r>
            </a:p>
          </p:txBody>
        </p:sp>
        <p:grpSp>
          <p:nvGrpSpPr>
            <p:cNvPr id="22" name="Grupo 21">
              <a:extLst>
                <a:ext uri="{FF2B5EF4-FFF2-40B4-BE49-F238E27FC236}">
                  <a16:creationId xmlns:a16="http://schemas.microsoft.com/office/drawing/2014/main" id="{62503F89-0649-382C-5AD1-F608B132CCF5}"/>
                </a:ext>
              </a:extLst>
            </p:cNvPr>
            <p:cNvGrpSpPr/>
            <p:nvPr/>
          </p:nvGrpSpPr>
          <p:grpSpPr>
            <a:xfrm>
              <a:off x="346289" y="284341"/>
              <a:ext cx="11565257" cy="813283"/>
              <a:chOff x="346289" y="284341"/>
              <a:chExt cx="11565257" cy="813283"/>
            </a:xfrm>
          </p:grpSpPr>
          <p:grpSp>
            <p:nvGrpSpPr>
              <p:cNvPr id="23" name="Grupo 22">
                <a:extLst>
                  <a:ext uri="{FF2B5EF4-FFF2-40B4-BE49-F238E27FC236}">
                    <a16:creationId xmlns:a16="http://schemas.microsoft.com/office/drawing/2014/main" id="{EBA5435F-DF06-85FC-D4DF-311756952030}"/>
                  </a:ext>
                </a:extLst>
              </p:cNvPr>
              <p:cNvGrpSpPr/>
              <p:nvPr/>
            </p:nvGrpSpPr>
            <p:grpSpPr>
              <a:xfrm>
                <a:off x="346289" y="284341"/>
                <a:ext cx="11565257" cy="813283"/>
                <a:chOff x="346289" y="284341"/>
                <a:chExt cx="11565257" cy="813283"/>
              </a:xfrm>
            </p:grpSpPr>
            <p:cxnSp>
              <p:nvCxnSpPr>
                <p:cNvPr id="25" name="Conector recto 24">
                  <a:extLst>
                    <a:ext uri="{FF2B5EF4-FFF2-40B4-BE49-F238E27FC236}">
                      <a16:creationId xmlns:a16="http://schemas.microsoft.com/office/drawing/2014/main" id="{7A31E079-8B04-FC43-1E5A-0C1A3CF9657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28" name="Google Shape;188;p2" descr="Un conjunto de letras blancas en un fondo blanco&#10;&#10;Descripción generada automáticamente con confianza media">
                  <a:extLst>
                    <a:ext uri="{FF2B5EF4-FFF2-40B4-BE49-F238E27FC236}">
                      <a16:creationId xmlns:a16="http://schemas.microsoft.com/office/drawing/2014/main" id="{E2D1AA79-47C1-5E70-2649-D464C73EFD36}"/>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24" name="CuadroTexto 23">
                <a:extLst>
                  <a:ext uri="{FF2B5EF4-FFF2-40B4-BE49-F238E27FC236}">
                    <a16:creationId xmlns:a16="http://schemas.microsoft.com/office/drawing/2014/main" id="{D4407166-64C0-F494-337E-CC1A3E649EA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6" name="CuadroTexto 5">
            <a:extLst>
              <a:ext uri="{FF2B5EF4-FFF2-40B4-BE49-F238E27FC236}">
                <a16:creationId xmlns:a16="http://schemas.microsoft.com/office/drawing/2014/main" id="{47A6475F-6993-7B7F-EC94-0F526B7DCAF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2160143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7FD74E8-BB88-365F-7AF5-069A0F4B1674}"/>
              </a:ext>
            </a:extLst>
          </p:cNvPr>
          <p:cNvSpPr/>
          <p:nvPr/>
        </p:nvSpPr>
        <p:spPr>
          <a:xfrm>
            <a:off x="0" y="0"/>
            <a:ext cx="12192000" cy="3615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9" name="4 Tabla">
            <a:extLst>
              <a:ext uri="{FF2B5EF4-FFF2-40B4-BE49-F238E27FC236}">
                <a16:creationId xmlns:a16="http://schemas.microsoft.com/office/drawing/2014/main" id="{7F84EE67-E536-3D53-9DF6-470DFF620242}"/>
              </a:ext>
            </a:extLst>
          </p:cNvPr>
          <p:cNvGraphicFramePr>
            <a:graphicFrameLocks noGrp="1"/>
          </p:cNvGraphicFramePr>
          <p:nvPr>
            <p:extLst>
              <p:ext uri="{D42A27DB-BD31-4B8C-83A1-F6EECF244321}">
                <p14:modId xmlns:p14="http://schemas.microsoft.com/office/powerpoint/2010/main" val="2951234424"/>
              </p:ext>
            </p:extLst>
          </p:nvPr>
        </p:nvGraphicFramePr>
        <p:xfrm>
          <a:off x="4987952" y="2096342"/>
          <a:ext cx="5613283" cy="2795705"/>
        </p:xfrm>
        <a:graphic>
          <a:graphicData uri="http://schemas.openxmlformats.org/drawingml/2006/table">
            <a:tbl>
              <a:tblPr>
                <a:tableStyleId>{F2DE63D5-997A-4646-A377-4702673A728D}</a:tableStyleId>
              </a:tblPr>
              <a:tblGrid>
                <a:gridCol w="2300807">
                  <a:extLst>
                    <a:ext uri="{9D8B030D-6E8A-4147-A177-3AD203B41FA5}">
                      <a16:colId xmlns:a16="http://schemas.microsoft.com/office/drawing/2014/main" val="20000"/>
                    </a:ext>
                  </a:extLst>
                </a:gridCol>
                <a:gridCol w="1602458">
                  <a:extLst>
                    <a:ext uri="{9D8B030D-6E8A-4147-A177-3AD203B41FA5}">
                      <a16:colId xmlns:a16="http://schemas.microsoft.com/office/drawing/2014/main" val="20001"/>
                    </a:ext>
                  </a:extLst>
                </a:gridCol>
                <a:gridCol w="1710018">
                  <a:extLst>
                    <a:ext uri="{9D8B030D-6E8A-4147-A177-3AD203B41FA5}">
                      <a16:colId xmlns:a16="http://schemas.microsoft.com/office/drawing/2014/main" val="20002"/>
                    </a:ext>
                  </a:extLst>
                </a:gridCol>
              </a:tblGrid>
              <a:tr h="411083">
                <a:tc gridSpan="3">
                  <a:txBody>
                    <a:bodyPr/>
                    <a:lstStyle/>
                    <a:p>
                      <a:pPr algn="ctr">
                        <a:lnSpc>
                          <a:spcPct val="107000"/>
                        </a:lnSpc>
                        <a:spcAft>
                          <a:spcPts val="0"/>
                        </a:spcAft>
                      </a:pPr>
                      <a:r>
                        <a:rPr lang="es-ES" sz="1200">
                          <a:latin typeface="+mn-lt"/>
                        </a:rPr>
                        <a:t>TABLA DE CUMPLIMIENTO</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31633">
                <a:tc>
                  <a:txBody>
                    <a:bodyPr/>
                    <a:lstStyle/>
                    <a:p>
                      <a:pPr algn="ctr">
                        <a:lnSpc>
                          <a:spcPct val="107000"/>
                        </a:lnSpc>
                        <a:spcAft>
                          <a:spcPts val="0"/>
                        </a:spcAft>
                      </a:pPr>
                      <a:r>
                        <a:rPr lang="es-ES" sz="1200">
                          <a:latin typeface="+mn-lt"/>
                        </a:rPr>
                        <a:t>EVALUACIÓN</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gridSpan="2">
                  <a:txBody>
                    <a:bodyPr/>
                    <a:lstStyle/>
                    <a:p>
                      <a:pPr algn="ctr">
                        <a:lnSpc>
                          <a:spcPct val="107000"/>
                        </a:lnSpc>
                        <a:spcAft>
                          <a:spcPts val="0"/>
                        </a:spcAft>
                      </a:pPr>
                      <a:r>
                        <a:rPr lang="es-ES" sz="1200">
                          <a:latin typeface="+mn-lt"/>
                        </a:rPr>
                        <a:t>CUMPLIMIENTO</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1"/>
                  </a:ext>
                </a:extLst>
              </a:tr>
              <a:tr h="226457">
                <a:tc>
                  <a:txBody>
                    <a:bodyPr/>
                    <a:lstStyle/>
                    <a:p>
                      <a:pPr>
                        <a:lnSpc>
                          <a:spcPct val="107000"/>
                        </a:lnSpc>
                      </a:pPr>
                      <a:endParaRPr lang="es-MX" sz="1200">
                        <a:latin typeface="+mn-lt"/>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ES" sz="1200">
                          <a:latin typeface="+mn-lt"/>
                        </a:rPr>
                        <a:t>LGT</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ES" sz="1200">
                          <a:latin typeface="+mn-lt"/>
                        </a:rPr>
                        <a:t>LTAIPES</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31633">
                <a:tc>
                  <a:txBody>
                    <a:bodyPr/>
                    <a:lstStyle/>
                    <a:p>
                      <a:pPr algn="ctr">
                        <a:lnSpc>
                          <a:spcPct val="107000"/>
                        </a:lnSpc>
                        <a:spcAft>
                          <a:spcPts val="0"/>
                        </a:spcAft>
                      </a:pPr>
                      <a:r>
                        <a:rPr lang="es-ES" sz="1200">
                          <a:latin typeface="+mn-lt"/>
                        </a:rPr>
                        <a:t>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MX" sz="1200">
                          <a:solidFill>
                            <a:srgbClr val="FF0000"/>
                          </a:solidFill>
                          <a:latin typeface="+mn-lt"/>
                          <a:ea typeface="Calibri"/>
                          <a:cs typeface="Times New Roman"/>
                        </a:rPr>
                        <a:t>100%</a:t>
                      </a: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MX" sz="1200">
                          <a:solidFill>
                            <a:srgbClr val="FF0000"/>
                          </a:solidFill>
                          <a:latin typeface="+mn-lt"/>
                          <a:ea typeface="Calibri"/>
                          <a:cs typeface="Times New Roman"/>
                        </a:rPr>
                        <a:t>100%</a:t>
                      </a: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31633">
                <a:tc>
                  <a:txBody>
                    <a:bodyPr/>
                    <a:lstStyle/>
                    <a:p>
                      <a:pPr algn="ctr">
                        <a:lnSpc>
                          <a:spcPct val="107000"/>
                        </a:lnSpc>
                        <a:spcAft>
                          <a:spcPts val="0"/>
                        </a:spcAft>
                      </a:pPr>
                      <a:r>
                        <a:rPr lang="es-ES" sz="1200">
                          <a:latin typeface="+mn-lt"/>
                        </a:rPr>
                        <a:t>II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431633">
                <a:tc>
                  <a:txBody>
                    <a:bodyPr/>
                    <a:lstStyle/>
                    <a:p>
                      <a:pPr algn="ctr">
                        <a:lnSpc>
                          <a:spcPct val="107000"/>
                        </a:lnSpc>
                        <a:spcAft>
                          <a:spcPts val="0"/>
                        </a:spcAft>
                      </a:pPr>
                      <a:r>
                        <a:rPr lang="es-ES" sz="1200">
                          <a:latin typeface="+mn-lt"/>
                        </a:rPr>
                        <a:t>III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31633">
                <a:tc>
                  <a:txBody>
                    <a:bodyPr/>
                    <a:lstStyle/>
                    <a:p>
                      <a:pPr algn="ctr">
                        <a:lnSpc>
                          <a:spcPct val="107000"/>
                        </a:lnSpc>
                        <a:spcAft>
                          <a:spcPts val="0"/>
                        </a:spcAft>
                      </a:pPr>
                      <a:r>
                        <a:rPr lang="es-MX" sz="1200">
                          <a:latin typeface="+mn-lt"/>
                        </a:rPr>
                        <a:t>IV</a:t>
                      </a:r>
                      <a:endParaRPr lang="es-MX" sz="1200" b="1">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Rectángulo 9">
            <a:extLst>
              <a:ext uri="{FF2B5EF4-FFF2-40B4-BE49-F238E27FC236}">
                <a16:creationId xmlns:a16="http://schemas.microsoft.com/office/drawing/2014/main" id="{FF30661F-865A-9A72-27DB-FBAA59BB7000}"/>
              </a:ext>
            </a:extLst>
          </p:cNvPr>
          <p:cNvSpPr/>
          <p:nvPr/>
        </p:nvSpPr>
        <p:spPr>
          <a:xfrm>
            <a:off x="1590765" y="3090446"/>
            <a:ext cx="2792367" cy="338554"/>
          </a:xfrm>
          <a:prstGeom prst="rect">
            <a:avLst/>
          </a:prstGeom>
        </p:spPr>
        <p:txBody>
          <a:bodyPr wrap="none">
            <a:spAutoFit/>
          </a:bodyPr>
          <a:lstStyle/>
          <a:p>
            <a:r>
              <a:rPr lang="es-MX" sz="1600" b="1">
                <a:solidFill>
                  <a:schemeClr val="tx1">
                    <a:lumMod val="75000"/>
                    <a:lumOff val="25000"/>
                  </a:schemeClr>
                </a:solidFill>
                <a:latin typeface="LuloCleanW01-OneBold" panose="02010804020200000003"/>
                <a:cs typeface="Calibri" panose="020F0502020204030204" pitchFamily="34" charset="0"/>
              </a:rPr>
              <a:t>PORTALES DE TRANSPARENCIA</a:t>
            </a:r>
            <a:endParaRPr lang="es-ES" sz="1600" b="1">
              <a:solidFill>
                <a:schemeClr val="tx1">
                  <a:lumMod val="75000"/>
                  <a:lumOff val="25000"/>
                </a:schemeClr>
              </a:solidFill>
              <a:latin typeface="LuloCleanW01-OneBold" panose="02010804020200000003"/>
              <a:cs typeface="Calibri" panose="020F0502020204030204" pitchFamily="34" charset="0"/>
            </a:endParaRPr>
          </a:p>
        </p:txBody>
      </p:sp>
      <p:cxnSp>
        <p:nvCxnSpPr>
          <p:cNvPr id="11" name="Conector recto de flecha 10">
            <a:extLst>
              <a:ext uri="{FF2B5EF4-FFF2-40B4-BE49-F238E27FC236}">
                <a16:creationId xmlns:a16="http://schemas.microsoft.com/office/drawing/2014/main" id="{80D8B9FA-7C18-8CD8-D386-61C47AA4C70C}"/>
              </a:ext>
            </a:extLst>
          </p:cNvPr>
          <p:cNvCxnSpPr/>
          <p:nvPr/>
        </p:nvCxnSpPr>
        <p:spPr>
          <a:xfrm>
            <a:off x="1658220" y="3505554"/>
            <a:ext cx="272491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 name="Grupo 1">
            <a:extLst>
              <a:ext uri="{FF2B5EF4-FFF2-40B4-BE49-F238E27FC236}">
                <a16:creationId xmlns:a16="http://schemas.microsoft.com/office/drawing/2014/main" id="{5E9B2F8A-8D57-A54E-DF1A-2C7E25354326}"/>
              </a:ext>
            </a:extLst>
          </p:cNvPr>
          <p:cNvGrpSpPr/>
          <p:nvPr/>
        </p:nvGrpSpPr>
        <p:grpSpPr>
          <a:xfrm>
            <a:off x="346289" y="284341"/>
            <a:ext cx="11565257" cy="813283"/>
            <a:chOff x="346289" y="284341"/>
            <a:chExt cx="11565257" cy="813283"/>
          </a:xfrm>
        </p:grpSpPr>
        <p:sp>
          <p:nvSpPr>
            <p:cNvPr id="12" name="Google Shape;364;p19">
              <a:extLst>
                <a:ext uri="{FF2B5EF4-FFF2-40B4-BE49-F238E27FC236}">
                  <a16:creationId xmlns:a16="http://schemas.microsoft.com/office/drawing/2014/main" id="{783BA2E9-94C2-891D-77A5-30CDBCEB3D66}"/>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Unidad de Transparencia</a:t>
              </a:r>
            </a:p>
          </p:txBody>
        </p:sp>
        <p:grpSp>
          <p:nvGrpSpPr>
            <p:cNvPr id="13" name="Grupo 12">
              <a:extLst>
                <a:ext uri="{FF2B5EF4-FFF2-40B4-BE49-F238E27FC236}">
                  <a16:creationId xmlns:a16="http://schemas.microsoft.com/office/drawing/2014/main" id="{5A1EE66A-9319-1179-7CF4-91246D92BE55}"/>
                </a:ext>
              </a:extLst>
            </p:cNvPr>
            <p:cNvGrpSpPr/>
            <p:nvPr/>
          </p:nvGrpSpPr>
          <p:grpSpPr>
            <a:xfrm>
              <a:off x="346289" y="284341"/>
              <a:ext cx="11565257" cy="813283"/>
              <a:chOff x="346289" y="284341"/>
              <a:chExt cx="11565257" cy="813283"/>
            </a:xfrm>
          </p:grpSpPr>
          <p:grpSp>
            <p:nvGrpSpPr>
              <p:cNvPr id="14" name="Grupo 13">
                <a:extLst>
                  <a:ext uri="{FF2B5EF4-FFF2-40B4-BE49-F238E27FC236}">
                    <a16:creationId xmlns:a16="http://schemas.microsoft.com/office/drawing/2014/main" id="{3423B07C-C65B-18CF-2BFF-FCBCF023B898}"/>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32DC6725-A7B1-E0F5-295E-A2F3110B3BF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0C21E08F-B45F-D11C-13F1-BA2DBDF1EAC9}"/>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5" name="CuadroTexto 14">
                <a:extLst>
                  <a:ext uri="{FF2B5EF4-FFF2-40B4-BE49-F238E27FC236}">
                    <a16:creationId xmlns:a16="http://schemas.microsoft.com/office/drawing/2014/main" id="{2B40B6C1-B41C-56D1-F0A5-401E61D5E52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246642CA-BD11-1518-401D-EC8361884FC8}"/>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202606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0A5C30F-185D-413F-9005-B41DD0FA0924}"/>
              </a:ext>
            </a:extLst>
          </p:cNvPr>
          <p:cNvSpPr>
            <a:spLocks noGrp="1"/>
          </p:cNvSpPr>
          <p:nvPr>
            <p:ph type="ctrTitle"/>
          </p:nvPr>
        </p:nvSpPr>
        <p:spPr>
          <a:xfrm>
            <a:off x="595180" y="2217815"/>
            <a:ext cx="4828608" cy="2423819"/>
          </a:xfrm>
        </p:spPr>
        <p:txBody>
          <a:bodyPr rtlCol="0">
            <a:normAutofit/>
          </a:bodyPr>
          <a:lstStyle/>
          <a:p>
            <a:pPr algn="ctr"/>
            <a:r>
              <a:rPr lang="es-ES" sz="4400" dirty="0">
                <a:solidFill>
                  <a:schemeClr val="tx1">
                    <a:lumMod val="75000"/>
                    <a:lumOff val="25000"/>
                  </a:schemeClr>
                </a:solidFill>
                <a:latin typeface="Calibri"/>
                <a:cs typeface="Calibri"/>
              </a:rPr>
              <a:t>VERIFICACIÓN Y DECLARACIÓN DEL QUÓRUM LEGAL</a:t>
            </a:r>
            <a:endParaRPr lang="es-ES" sz="4400" dirty="0">
              <a:solidFill>
                <a:schemeClr val="tx1">
                  <a:lumMod val="75000"/>
                  <a:lumOff val="25000"/>
                </a:schemeClr>
              </a:solidFill>
            </a:endParaRPr>
          </a:p>
        </p:txBody>
      </p:sp>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pSp>
        <p:nvGrpSpPr>
          <p:cNvPr id="47" name="Grupo 46">
            <a:extLst>
              <a:ext uri="{FF2B5EF4-FFF2-40B4-BE49-F238E27FC236}">
                <a16:creationId xmlns:a16="http://schemas.microsoft.com/office/drawing/2014/main" id="{4059C08D-1463-8C16-27F4-DC5B4D42AE0F}"/>
              </a:ext>
            </a:extLst>
          </p:cNvPr>
          <p:cNvGrpSpPr/>
          <p:nvPr/>
        </p:nvGrpSpPr>
        <p:grpSpPr>
          <a:xfrm>
            <a:off x="6095320" y="1647218"/>
            <a:ext cx="4989472" cy="4351373"/>
            <a:chOff x="6380286" y="1332878"/>
            <a:chExt cx="5122294" cy="4515027"/>
          </a:xfrm>
        </p:grpSpPr>
        <p:grpSp>
          <p:nvGrpSpPr>
            <p:cNvPr id="99" name="Grupo 98">
              <a:extLst>
                <a:ext uri="{FF2B5EF4-FFF2-40B4-BE49-F238E27FC236}">
                  <a16:creationId xmlns:a16="http://schemas.microsoft.com/office/drawing/2014/main" id="{DFE6E277-43DD-488F-FE45-624EE74D1FE8}"/>
                </a:ext>
              </a:extLst>
            </p:cNvPr>
            <p:cNvGrpSpPr/>
            <p:nvPr/>
          </p:nvGrpSpPr>
          <p:grpSpPr>
            <a:xfrm>
              <a:off x="6380286" y="1332878"/>
              <a:ext cx="5122294" cy="4515027"/>
              <a:chOff x="5782782" y="919848"/>
              <a:chExt cx="5122294" cy="4515027"/>
            </a:xfrm>
          </p:grpSpPr>
          <p:grpSp>
            <p:nvGrpSpPr>
              <p:cNvPr id="9" name="Google Shape;314;p19">
                <a:extLst>
                  <a:ext uri="{FF2B5EF4-FFF2-40B4-BE49-F238E27FC236}">
                    <a16:creationId xmlns:a16="http://schemas.microsoft.com/office/drawing/2014/main" id="{3E161192-BD73-B247-D7C7-DA2F7EE8EB50}"/>
                  </a:ext>
                </a:extLst>
              </p:cNvPr>
              <p:cNvGrpSpPr/>
              <p:nvPr/>
            </p:nvGrpSpPr>
            <p:grpSpPr>
              <a:xfrm>
                <a:off x="5791211" y="1807422"/>
                <a:ext cx="1481446" cy="3627453"/>
                <a:chOff x="6376897" y="1398224"/>
                <a:chExt cx="1000808" cy="2996609"/>
              </a:xfrm>
            </p:grpSpPr>
            <p:sp>
              <p:nvSpPr>
                <p:cNvPr id="11" name="Google Shape;315;p19">
                  <a:extLst>
                    <a:ext uri="{FF2B5EF4-FFF2-40B4-BE49-F238E27FC236}">
                      <a16:creationId xmlns:a16="http://schemas.microsoft.com/office/drawing/2014/main" id="{CD130136-B8B5-BB56-48AB-7AF8032155C7}"/>
                    </a:ext>
                  </a:extLst>
                </p:cNvPr>
                <p:cNvSpPr/>
                <p:nvPr/>
              </p:nvSpPr>
              <p:spPr>
                <a:xfrm rot="5400000">
                  <a:off x="6730272" y="3277743"/>
                  <a:ext cx="419775" cy="420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2" name="Google Shape;316;p19">
                  <a:extLst>
                    <a:ext uri="{FF2B5EF4-FFF2-40B4-BE49-F238E27FC236}">
                      <a16:creationId xmlns:a16="http://schemas.microsoft.com/office/drawing/2014/main" id="{D2399E85-B686-697A-D5A9-3E4301E30876}"/>
                    </a:ext>
                  </a:extLst>
                </p:cNvPr>
                <p:cNvSpPr/>
                <p:nvPr/>
              </p:nvSpPr>
              <p:spPr>
                <a:xfrm rot="-5400000" flipH="1">
                  <a:off x="6674918" y="3126093"/>
                  <a:ext cx="618289" cy="72424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3" name="Google Shape;317;p19">
                  <a:extLst>
                    <a:ext uri="{FF2B5EF4-FFF2-40B4-BE49-F238E27FC236}">
                      <a16:creationId xmlns:a16="http://schemas.microsoft.com/office/drawing/2014/main" id="{A8687A59-E1FE-3E75-78E4-54B585907E18}"/>
                    </a:ext>
                  </a:extLst>
                </p:cNvPr>
                <p:cNvSpPr/>
                <p:nvPr/>
              </p:nvSpPr>
              <p:spPr>
                <a:xfrm rot="5400000">
                  <a:off x="6730301" y="2684128"/>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4" name="Google Shape;318;p19">
                  <a:extLst>
                    <a:ext uri="{FF2B5EF4-FFF2-40B4-BE49-F238E27FC236}">
                      <a16:creationId xmlns:a16="http://schemas.microsoft.com/office/drawing/2014/main" id="{9E6ADFF9-8528-A2DB-6F01-122628675653}"/>
                    </a:ext>
                  </a:extLst>
                </p:cNvPr>
                <p:cNvSpPr/>
                <p:nvPr/>
              </p:nvSpPr>
              <p:spPr>
                <a:xfrm rot="-5400000" flipH="1">
                  <a:off x="6674883" y="2532485"/>
                  <a:ext cx="618360" cy="724241"/>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5" name="Google Shape;319;p19">
                  <a:extLst>
                    <a:ext uri="{FF2B5EF4-FFF2-40B4-BE49-F238E27FC236}">
                      <a16:creationId xmlns:a16="http://schemas.microsoft.com/office/drawing/2014/main" id="{37FD484B-88BA-D433-D2B9-56FB8D9CDC6C}"/>
                    </a:ext>
                  </a:extLst>
                </p:cNvPr>
                <p:cNvSpPr/>
                <p:nvPr/>
              </p:nvSpPr>
              <p:spPr>
                <a:xfrm rot="5400000">
                  <a:off x="6730272" y="2090527"/>
                  <a:ext cx="419775" cy="420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6" name="Google Shape;320;p19">
                  <a:extLst>
                    <a:ext uri="{FF2B5EF4-FFF2-40B4-BE49-F238E27FC236}">
                      <a16:creationId xmlns:a16="http://schemas.microsoft.com/office/drawing/2014/main" id="{F5CA5550-A504-50D9-6556-77A0CDAD0265}"/>
                    </a:ext>
                  </a:extLst>
                </p:cNvPr>
                <p:cNvSpPr/>
                <p:nvPr/>
              </p:nvSpPr>
              <p:spPr>
                <a:xfrm rot="-5400000" flipH="1">
                  <a:off x="6674918" y="1938877"/>
                  <a:ext cx="618289" cy="72424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7" name="Google Shape;321;p19">
                  <a:extLst>
                    <a:ext uri="{FF2B5EF4-FFF2-40B4-BE49-F238E27FC236}">
                      <a16:creationId xmlns:a16="http://schemas.microsoft.com/office/drawing/2014/main" id="{B24193F5-722A-6BD8-8922-FA076379145B}"/>
                    </a:ext>
                  </a:extLst>
                </p:cNvPr>
                <p:cNvSpPr/>
                <p:nvPr/>
              </p:nvSpPr>
              <p:spPr>
                <a:xfrm rot="5400000">
                  <a:off x="6730301" y="1496911"/>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8" name="Google Shape;322;p19">
                  <a:extLst>
                    <a:ext uri="{FF2B5EF4-FFF2-40B4-BE49-F238E27FC236}">
                      <a16:creationId xmlns:a16="http://schemas.microsoft.com/office/drawing/2014/main" id="{928B9B67-CDC3-6C51-1966-5E5D8C295A51}"/>
                    </a:ext>
                  </a:extLst>
                </p:cNvPr>
                <p:cNvSpPr/>
                <p:nvPr/>
              </p:nvSpPr>
              <p:spPr>
                <a:xfrm rot="-5400000" flipH="1">
                  <a:off x="6674890" y="1345276"/>
                  <a:ext cx="618346" cy="724241"/>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9" name="Google Shape;323;p19">
                  <a:extLst>
                    <a:ext uri="{FF2B5EF4-FFF2-40B4-BE49-F238E27FC236}">
                      <a16:creationId xmlns:a16="http://schemas.microsoft.com/office/drawing/2014/main" id="{03D3F020-2C1F-C2BA-083F-75C0534F57A0}"/>
                    </a:ext>
                  </a:extLst>
                </p:cNvPr>
                <p:cNvSpPr/>
                <p:nvPr/>
              </p:nvSpPr>
              <p:spPr>
                <a:xfrm rot="5400000">
                  <a:off x="6730301" y="3875175"/>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0" name="Google Shape;324;p19">
                  <a:extLst>
                    <a:ext uri="{FF2B5EF4-FFF2-40B4-BE49-F238E27FC236}">
                      <a16:creationId xmlns:a16="http://schemas.microsoft.com/office/drawing/2014/main" id="{CAD4E9EA-E20C-779A-398A-9D9CF73B7001}"/>
                    </a:ext>
                  </a:extLst>
                </p:cNvPr>
                <p:cNvSpPr/>
                <p:nvPr/>
              </p:nvSpPr>
              <p:spPr>
                <a:xfrm rot="-5400000" flipH="1">
                  <a:off x="6674883" y="3723532"/>
                  <a:ext cx="618360" cy="724241"/>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1" name="Google Shape;325;p19">
                  <a:extLst>
                    <a:ext uri="{FF2B5EF4-FFF2-40B4-BE49-F238E27FC236}">
                      <a16:creationId xmlns:a16="http://schemas.microsoft.com/office/drawing/2014/main" id="{516C2B33-1186-9C60-4404-75118A3EDD21}"/>
                    </a:ext>
                  </a:extLst>
                </p:cNvPr>
                <p:cNvSpPr/>
                <p:nvPr/>
              </p:nvSpPr>
              <p:spPr>
                <a:xfrm rot="-5400000" flipH="1">
                  <a:off x="7243140" y="16581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2" name="Google Shape;326;p19">
                  <a:extLst>
                    <a:ext uri="{FF2B5EF4-FFF2-40B4-BE49-F238E27FC236}">
                      <a16:creationId xmlns:a16="http://schemas.microsoft.com/office/drawing/2014/main" id="{42131B4C-C09F-C4C2-2AAC-5BBC9599D969}"/>
                    </a:ext>
                  </a:extLst>
                </p:cNvPr>
                <p:cNvSpPr/>
                <p:nvPr/>
              </p:nvSpPr>
              <p:spPr>
                <a:xfrm rot="-5400000" flipH="1">
                  <a:off x="7242490" y="22517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3" name="Google Shape;327;p19">
                  <a:extLst>
                    <a:ext uri="{FF2B5EF4-FFF2-40B4-BE49-F238E27FC236}">
                      <a16:creationId xmlns:a16="http://schemas.microsoft.com/office/drawing/2014/main" id="{9C40DA17-EB77-CDEF-8B2A-4A71EBEA7229}"/>
                    </a:ext>
                  </a:extLst>
                </p:cNvPr>
                <p:cNvSpPr/>
                <p:nvPr/>
              </p:nvSpPr>
              <p:spPr>
                <a:xfrm rot="-5400000" flipH="1">
                  <a:off x="7241840" y="28453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4" name="Google Shape;328;p19">
                  <a:extLst>
                    <a:ext uri="{FF2B5EF4-FFF2-40B4-BE49-F238E27FC236}">
                      <a16:creationId xmlns:a16="http://schemas.microsoft.com/office/drawing/2014/main" id="{D23320A0-C5CB-C422-C94A-D7A9478D647A}"/>
                    </a:ext>
                  </a:extLst>
                </p:cNvPr>
                <p:cNvSpPr/>
                <p:nvPr/>
              </p:nvSpPr>
              <p:spPr>
                <a:xfrm rot="-5400000" flipH="1">
                  <a:off x="7241190" y="34389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5" name="Google Shape;329;p19">
                  <a:extLst>
                    <a:ext uri="{FF2B5EF4-FFF2-40B4-BE49-F238E27FC236}">
                      <a16:creationId xmlns:a16="http://schemas.microsoft.com/office/drawing/2014/main" id="{178DD0CA-1764-0BB4-EA9F-EFFA541C6596}"/>
                    </a:ext>
                  </a:extLst>
                </p:cNvPr>
                <p:cNvSpPr/>
                <p:nvPr/>
              </p:nvSpPr>
              <p:spPr>
                <a:xfrm rot="-5400000" flipH="1">
                  <a:off x="7241190" y="4036358"/>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nvGrpSpPr>
                <p:cNvPr id="26" name="Google Shape;330;p19">
                  <a:extLst>
                    <a:ext uri="{FF2B5EF4-FFF2-40B4-BE49-F238E27FC236}">
                      <a16:creationId xmlns:a16="http://schemas.microsoft.com/office/drawing/2014/main" id="{7C5FEFE6-0CB4-ED9B-BA96-4F2DACAF3E5D}"/>
                    </a:ext>
                  </a:extLst>
                </p:cNvPr>
                <p:cNvGrpSpPr/>
                <p:nvPr/>
              </p:nvGrpSpPr>
              <p:grpSpPr>
                <a:xfrm rot="-5400000" flipH="1">
                  <a:off x="5293765" y="2762495"/>
                  <a:ext cx="2428288" cy="262023"/>
                  <a:chOff x="2373076" y="2102764"/>
                  <a:chExt cx="4323099" cy="468986"/>
                </a:xfrm>
              </p:grpSpPr>
              <p:sp>
                <p:nvSpPr>
                  <p:cNvPr id="30" name="Google Shape;331;p19">
                    <a:extLst>
                      <a:ext uri="{FF2B5EF4-FFF2-40B4-BE49-F238E27FC236}">
                        <a16:creationId xmlns:a16="http://schemas.microsoft.com/office/drawing/2014/main" id="{A5882202-79D3-43E6-3A39-5A29D9789456}"/>
                      </a:ext>
                    </a:extLst>
                  </p:cNvPr>
                  <p:cNvSpPr/>
                  <p:nvPr/>
                </p:nvSpPr>
                <p:spPr>
                  <a:xfrm>
                    <a:off x="6269096" y="2116766"/>
                    <a:ext cx="426300" cy="370800"/>
                  </a:xfrm>
                  <a:prstGeom prst="arc">
                    <a:avLst>
                      <a:gd name="adj1" fmla="val 16200000"/>
                      <a:gd name="adj2" fmla="val 406142"/>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tx1">
                          <a:lumMod val="75000"/>
                          <a:lumOff val="25000"/>
                        </a:schemeClr>
                      </a:solidFill>
                    </a:endParaRPr>
                  </a:p>
                </p:txBody>
              </p:sp>
              <p:cxnSp>
                <p:nvCxnSpPr>
                  <p:cNvPr id="33" name="Google Shape;334;p19">
                    <a:extLst>
                      <a:ext uri="{FF2B5EF4-FFF2-40B4-BE49-F238E27FC236}">
                        <a16:creationId xmlns:a16="http://schemas.microsoft.com/office/drawing/2014/main" id="{C2BBC984-4EA5-0590-8356-18568D3EFE2C}"/>
                      </a:ext>
                    </a:extLst>
                  </p:cNvPr>
                  <p:cNvCxnSpPr>
                    <a:cxnSpLocks/>
                  </p:cNvCxnSpPr>
                  <p:nvPr/>
                </p:nvCxnSpPr>
                <p:spPr>
                  <a:xfrm rot="16200000" flipH="1">
                    <a:off x="2140682" y="2335158"/>
                    <a:ext cx="468986" cy="4197"/>
                  </a:xfrm>
                  <a:prstGeom prst="straightConnector1">
                    <a:avLst/>
                  </a:prstGeom>
                  <a:noFill/>
                  <a:ln w="19050" cap="flat" cmpd="sng">
                    <a:solidFill>
                      <a:schemeClr val="accent5"/>
                    </a:solidFill>
                    <a:prstDash val="solid"/>
                    <a:round/>
                    <a:headEnd type="none" w="sm" len="sm"/>
                    <a:tailEnd type="none" w="sm" len="sm"/>
                  </a:ln>
                </p:spPr>
              </p:cxnSp>
              <p:cxnSp>
                <p:nvCxnSpPr>
                  <p:cNvPr id="34" name="Google Shape;335;p19">
                    <a:extLst>
                      <a:ext uri="{FF2B5EF4-FFF2-40B4-BE49-F238E27FC236}">
                        <a16:creationId xmlns:a16="http://schemas.microsoft.com/office/drawing/2014/main" id="{29EFD65C-4416-48EC-C14B-46501C6D250F}"/>
                      </a:ext>
                    </a:extLst>
                  </p:cNvPr>
                  <p:cNvCxnSpPr/>
                  <p:nvPr/>
                </p:nvCxnSpPr>
                <p:spPr>
                  <a:xfrm flipH="1">
                    <a:off x="6695275" y="2292450"/>
                    <a:ext cx="900" cy="279300"/>
                  </a:xfrm>
                  <a:prstGeom prst="straightConnector1">
                    <a:avLst/>
                  </a:prstGeom>
                  <a:noFill/>
                  <a:ln w="19050" cap="flat" cmpd="sng">
                    <a:solidFill>
                      <a:schemeClr val="accent5"/>
                    </a:solidFill>
                    <a:prstDash val="solid"/>
                    <a:round/>
                    <a:headEnd type="none" w="sm" len="sm"/>
                    <a:tailEnd type="none" w="sm" len="sm"/>
                  </a:ln>
                </p:spPr>
              </p:cxnSp>
            </p:grpSp>
            <p:cxnSp>
              <p:nvCxnSpPr>
                <p:cNvPr id="27" name="Google Shape;336;p19">
                  <a:extLst>
                    <a:ext uri="{FF2B5EF4-FFF2-40B4-BE49-F238E27FC236}">
                      <a16:creationId xmlns:a16="http://schemas.microsoft.com/office/drawing/2014/main" id="{0B3F254A-026B-7C36-9DA2-D72144A8164F}"/>
                    </a:ext>
                  </a:extLst>
                </p:cNvPr>
                <p:cNvCxnSpPr/>
                <p:nvPr/>
              </p:nvCxnSpPr>
              <p:spPr>
                <a:xfrm>
                  <a:off x="6392975" y="2866888"/>
                  <a:ext cx="257700" cy="15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337;p19">
                  <a:extLst>
                    <a:ext uri="{FF2B5EF4-FFF2-40B4-BE49-F238E27FC236}">
                      <a16:creationId xmlns:a16="http://schemas.microsoft.com/office/drawing/2014/main" id="{63AD59C2-FC4A-1263-6C33-2168A7613FC8}"/>
                    </a:ext>
                  </a:extLst>
                </p:cNvPr>
                <p:cNvCxnSpPr/>
                <p:nvPr/>
              </p:nvCxnSpPr>
              <p:spPr>
                <a:xfrm>
                  <a:off x="6393288" y="2300238"/>
                  <a:ext cx="257700" cy="15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338;p19">
                  <a:extLst>
                    <a:ext uri="{FF2B5EF4-FFF2-40B4-BE49-F238E27FC236}">
                      <a16:creationId xmlns:a16="http://schemas.microsoft.com/office/drawing/2014/main" id="{540A43A1-D0B0-DBC7-0DB0-EC6C86D61646}"/>
                    </a:ext>
                  </a:extLst>
                </p:cNvPr>
                <p:cNvCxnSpPr/>
                <p:nvPr/>
              </p:nvCxnSpPr>
              <p:spPr>
                <a:xfrm>
                  <a:off x="6393275" y="3499800"/>
                  <a:ext cx="257700" cy="1500"/>
                </a:xfrm>
                <a:prstGeom prst="straightConnector1">
                  <a:avLst/>
                </a:prstGeom>
                <a:noFill/>
                <a:ln w="19050" cap="flat" cmpd="sng">
                  <a:solidFill>
                    <a:schemeClr val="accent5"/>
                  </a:solidFill>
                  <a:prstDash val="solid"/>
                  <a:round/>
                  <a:headEnd type="none" w="med" len="med"/>
                  <a:tailEnd type="none" w="med" len="med"/>
                </a:ln>
              </p:spPr>
            </p:cxnSp>
          </p:grpSp>
          <p:grpSp>
            <p:nvGrpSpPr>
              <p:cNvPr id="68" name="Grupo 67">
                <a:extLst>
                  <a:ext uri="{FF2B5EF4-FFF2-40B4-BE49-F238E27FC236}">
                    <a16:creationId xmlns:a16="http://schemas.microsoft.com/office/drawing/2014/main" id="{04ADF35C-6873-06ED-C879-7E5F20055DB6}"/>
                  </a:ext>
                </a:extLst>
              </p:cNvPr>
              <p:cNvGrpSpPr/>
              <p:nvPr/>
            </p:nvGrpSpPr>
            <p:grpSpPr>
              <a:xfrm>
                <a:off x="6447929" y="919848"/>
                <a:ext cx="4457147" cy="4515026"/>
                <a:chOff x="6834993" y="672037"/>
                <a:chExt cx="3130429" cy="3750921"/>
              </a:xfrm>
            </p:grpSpPr>
            <p:sp>
              <p:nvSpPr>
                <p:cNvPr id="69" name="Google Shape;363;p19">
                  <a:extLst>
                    <a:ext uri="{FF2B5EF4-FFF2-40B4-BE49-F238E27FC236}">
                      <a16:creationId xmlns:a16="http://schemas.microsoft.com/office/drawing/2014/main" id="{C16E8A1D-8BDB-1FAF-EBB7-501F4177FC76}"/>
                    </a:ext>
                  </a:extLst>
                </p:cNvPr>
                <p:cNvSpPr txBox="1"/>
                <p:nvPr/>
              </p:nvSpPr>
              <p:spPr>
                <a:xfrm>
                  <a:off x="7485856" y="672037"/>
                  <a:ext cx="1201628"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Presidente</a:t>
                  </a:r>
                  <a:endParaRPr b="1">
                    <a:solidFill>
                      <a:schemeClr val="tx1">
                        <a:lumMod val="75000"/>
                        <a:lumOff val="25000"/>
                      </a:schemeClr>
                    </a:solidFill>
                    <a:latin typeface="Fira Sans"/>
                    <a:ea typeface="Fira Sans"/>
                    <a:cs typeface="Fira Sans"/>
                    <a:sym typeface="Fira Sans"/>
                  </a:endParaRPr>
                </a:p>
              </p:txBody>
            </p:sp>
            <p:sp>
              <p:nvSpPr>
                <p:cNvPr id="70" name="Google Shape;364;p19">
                  <a:extLst>
                    <a:ext uri="{FF2B5EF4-FFF2-40B4-BE49-F238E27FC236}">
                      <a16:creationId xmlns:a16="http://schemas.microsoft.com/office/drawing/2014/main" id="{A44AC8CB-26D4-9897-93B6-6CD24866299C}"/>
                    </a:ext>
                  </a:extLst>
                </p:cNvPr>
                <p:cNvSpPr txBox="1"/>
                <p:nvPr/>
              </p:nvSpPr>
              <p:spPr>
                <a:xfrm>
                  <a:off x="7532807" y="982354"/>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1" name="Google Shape;365;p19">
                  <a:extLst>
                    <a:ext uri="{FF2B5EF4-FFF2-40B4-BE49-F238E27FC236}">
                      <a16:creationId xmlns:a16="http://schemas.microsoft.com/office/drawing/2014/main" id="{77414C46-4FB0-3C1A-469C-EA3A003D22F5}"/>
                    </a:ext>
                  </a:extLst>
                </p:cNvPr>
                <p:cNvSpPr txBox="1"/>
                <p:nvPr/>
              </p:nvSpPr>
              <p:spPr>
                <a:xfrm>
                  <a:off x="7485856" y="2065877"/>
                  <a:ext cx="2479566"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A y C</a:t>
                  </a:r>
                  <a:r>
                    <a:rPr lang="es-ES" b="1">
                      <a:solidFill>
                        <a:schemeClr val="tx1">
                          <a:lumMod val="75000"/>
                          <a:lumOff val="25000"/>
                        </a:schemeClr>
                      </a:solidFill>
                      <a:latin typeface="Fira Sans"/>
                      <a:ea typeface="Fira Sans"/>
                      <a:cs typeface="Fira Sans"/>
                      <a:sym typeface="Fira Sans"/>
                    </a:rPr>
                    <a:t>o</a:t>
                  </a:r>
                  <a:r>
                    <a:rPr lang="en" b="1">
                      <a:solidFill>
                        <a:schemeClr val="tx1">
                          <a:lumMod val="75000"/>
                          <a:lumOff val="25000"/>
                        </a:schemeClr>
                      </a:solidFill>
                      <a:latin typeface="Fira Sans"/>
                      <a:ea typeface="Fira Sans"/>
                      <a:cs typeface="Fira Sans"/>
                      <a:sym typeface="Fira Sans"/>
                    </a:rPr>
                    <a:t>ordinador de CI</a:t>
                  </a:r>
                  <a:endParaRPr b="1">
                    <a:solidFill>
                      <a:schemeClr val="tx1">
                        <a:lumMod val="75000"/>
                        <a:lumOff val="25000"/>
                      </a:schemeClr>
                    </a:solidFill>
                    <a:latin typeface="Fira Sans"/>
                    <a:ea typeface="Fira Sans"/>
                    <a:cs typeface="Fira Sans"/>
                    <a:sym typeface="Fira Sans"/>
                  </a:endParaRPr>
                </a:p>
              </p:txBody>
            </p:sp>
            <p:sp>
              <p:nvSpPr>
                <p:cNvPr id="72" name="Google Shape;366;p19">
                  <a:extLst>
                    <a:ext uri="{FF2B5EF4-FFF2-40B4-BE49-F238E27FC236}">
                      <a16:creationId xmlns:a16="http://schemas.microsoft.com/office/drawing/2014/main" id="{44F85252-7BB9-3A7D-C1D6-E74D8019EE5D}"/>
                    </a:ext>
                  </a:extLst>
                </p:cNvPr>
                <p:cNvSpPr txBox="1"/>
                <p:nvPr/>
              </p:nvSpPr>
              <p:spPr>
                <a:xfrm>
                  <a:off x="7585231" y="2344286"/>
                  <a:ext cx="914400" cy="30766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3" name="Google Shape;367;p19">
                  <a:extLst>
                    <a:ext uri="{FF2B5EF4-FFF2-40B4-BE49-F238E27FC236}">
                      <a16:creationId xmlns:a16="http://schemas.microsoft.com/office/drawing/2014/main" id="{11940AEC-AD31-B6E5-2F94-43B9449058D1}"/>
                    </a:ext>
                  </a:extLst>
                </p:cNvPr>
                <p:cNvSpPr txBox="1"/>
                <p:nvPr/>
              </p:nvSpPr>
              <p:spPr>
                <a:xfrm>
                  <a:off x="7485855" y="2680543"/>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B</a:t>
                  </a:r>
                  <a:endParaRPr b="1">
                    <a:solidFill>
                      <a:schemeClr val="tx1">
                        <a:lumMod val="75000"/>
                        <a:lumOff val="25000"/>
                      </a:schemeClr>
                    </a:solidFill>
                    <a:latin typeface="Fira Sans"/>
                    <a:ea typeface="Fira Sans"/>
                    <a:cs typeface="Fira Sans"/>
                    <a:sym typeface="Fira Sans"/>
                  </a:endParaRPr>
                </a:p>
              </p:txBody>
            </p:sp>
            <p:sp>
              <p:nvSpPr>
                <p:cNvPr id="74" name="Google Shape;368;p19">
                  <a:extLst>
                    <a:ext uri="{FF2B5EF4-FFF2-40B4-BE49-F238E27FC236}">
                      <a16:creationId xmlns:a16="http://schemas.microsoft.com/office/drawing/2014/main" id="{0FBA1692-739D-B6A1-D8AE-0CBF767CA342}"/>
                    </a:ext>
                  </a:extLst>
                </p:cNvPr>
                <p:cNvSpPr txBox="1"/>
                <p:nvPr/>
              </p:nvSpPr>
              <p:spPr>
                <a:xfrm>
                  <a:off x="7485855" y="2996514"/>
                  <a:ext cx="1039935" cy="2868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5" name="Google Shape;369;p19">
                  <a:extLst>
                    <a:ext uri="{FF2B5EF4-FFF2-40B4-BE49-F238E27FC236}">
                      <a16:creationId xmlns:a16="http://schemas.microsoft.com/office/drawing/2014/main" id="{677445EF-000E-CE72-DDF6-0F13607C00A6}"/>
                    </a:ext>
                  </a:extLst>
                </p:cNvPr>
                <p:cNvSpPr txBox="1"/>
                <p:nvPr/>
              </p:nvSpPr>
              <p:spPr>
                <a:xfrm>
                  <a:off x="7485855" y="3232380"/>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C</a:t>
                  </a:r>
                  <a:endParaRPr b="1">
                    <a:solidFill>
                      <a:schemeClr val="tx1">
                        <a:lumMod val="75000"/>
                        <a:lumOff val="25000"/>
                      </a:schemeClr>
                    </a:solidFill>
                    <a:latin typeface="Fira Sans"/>
                    <a:ea typeface="Fira Sans"/>
                    <a:cs typeface="Fira Sans"/>
                    <a:sym typeface="Fira Sans"/>
                  </a:endParaRPr>
                </a:p>
              </p:txBody>
            </p:sp>
            <p:sp>
              <p:nvSpPr>
                <p:cNvPr id="76" name="Google Shape;370;p19">
                  <a:extLst>
                    <a:ext uri="{FF2B5EF4-FFF2-40B4-BE49-F238E27FC236}">
                      <a16:creationId xmlns:a16="http://schemas.microsoft.com/office/drawing/2014/main" id="{2A662154-B25F-B39D-63B2-6F5817DA64BA}"/>
                    </a:ext>
                  </a:extLst>
                </p:cNvPr>
                <p:cNvSpPr txBox="1"/>
                <p:nvPr/>
              </p:nvSpPr>
              <p:spPr>
                <a:xfrm>
                  <a:off x="7543857" y="3560021"/>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sp>
              <p:nvSpPr>
                <p:cNvPr id="77" name="Google Shape;371;p19">
                  <a:extLst>
                    <a:ext uri="{FF2B5EF4-FFF2-40B4-BE49-F238E27FC236}">
                      <a16:creationId xmlns:a16="http://schemas.microsoft.com/office/drawing/2014/main" id="{94BF1C45-1066-81C3-5143-3443ACC4448B}"/>
                    </a:ext>
                  </a:extLst>
                </p:cNvPr>
                <p:cNvSpPr txBox="1"/>
                <p:nvPr/>
              </p:nvSpPr>
              <p:spPr>
                <a:xfrm>
                  <a:off x="7485855" y="3835151"/>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D</a:t>
                  </a:r>
                  <a:endParaRPr b="1">
                    <a:solidFill>
                      <a:schemeClr val="tx1">
                        <a:lumMod val="75000"/>
                        <a:lumOff val="25000"/>
                      </a:schemeClr>
                    </a:solidFill>
                    <a:latin typeface="Fira Sans"/>
                    <a:ea typeface="Fira Sans"/>
                    <a:cs typeface="Fira Sans"/>
                    <a:sym typeface="Fira Sans"/>
                  </a:endParaRPr>
                </a:p>
              </p:txBody>
            </p:sp>
            <p:sp>
              <p:nvSpPr>
                <p:cNvPr id="78" name="Google Shape;372;p19">
                  <a:extLst>
                    <a:ext uri="{FF2B5EF4-FFF2-40B4-BE49-F238E27FC236}">
                      <a16:creationId xmlns:a16="http://schemas.microsoft.com/office/drawing/2014/main" id="{E9B449B2-EB60-B061-4620-6EFE133C6846}"/>
                    </a:ext>
                  </a:extLst>
                </p:cNvPr>
                <p:cNvSpPr txBox="1"/>
                <p:nvPr/>
              </p:nvSpPr>
              <p:spPr>
                <a:xfrm>
                  <a:off x="7563271" y="4136158"/>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grpSp>
              <p:nvGrpSpPr>
                <p:cNvPr id="79" name="Google Shape;373;p19">
                  <a:extLst>
                    <a:ext uri="{FF2B5EF4-FFF2-40B4-BE49-F238E27FC236}">
                      <a16:creationId xmlns:a16="http://schemas.microsoft.com/office/drawing/2014/main" id="{F1529103-C269-2904-6389-098EF7775A07}"/>
                    </a:ext>
                  </a:extLst>
                </p:cNvPr>
                <p:cNvGrpSpPr/>
                <p:nvPr/>
              </p:nvGrpSpPr>
              <p:grpSpPr>
                <a:xfrm>
                  <a:off x="6834993" y="1551777"/>
                  <a:ext cx="210315" cy="273404"/>
                  <a:chOff x="1690567" y="1753136"/>
                  <a:chExt cx="165746" cy="206702"/>
                </a:xfrm>
              </p:grpSpPr>
              <p:sp>
                <p:nvSpPr>
                  <p:cNvPr id="92" name="Google Shape;374;p19">
                    <a:extLst>
                      <a:ext uri="{FF2B5EF4-FFF2-40B4-BE49-F238E27FC236}">
                        <a16:creationId xmlns:a16="http://schemas.microsoft.com/office/drawing/2014/main" id="{72A7D52E-FC9B-1C94-773C-A5E047AE77D2}"/>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93" name="Google Shape;375;p19">
                    <a:extLst>
                      <a:ext uri="{FF2B5EF4-FFF2-40B4-BE49-F238E27FC236}">
                        <a16:creationId xmlns:a16="http://schemas.microsoft.com/office/drawing/2014/main" id="{5A16BFC5-C543-70F1-2161-4A34C375067A}"/>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0" name="Google Shape;376;p19">
                  <a:extLst>
                    <a:ext uri="{FF2B5EF4-FFF2-40B4-BE49-F238E27FC236}">
                      <a16:creationId xmlns:a16="http://schemas.microsoft.com/office/drawing/2014/main" id="{6C69922B-0F45-2FC8-5C47-5D345AD6C678}"/>
                    </a:ext>
                  </a:extLst>
                </p:cNvPr>
                <p:cNvGrpSpPr/>
                <p:nvPr/>
              </p:nvGrpSpPr>
              <p:grpSpPr>
                <a:xfrm>
                  <a:off x="6834993" y="2164262"/>
                  <a:ext cx="210315" cy="273404"/>
                  <a:chOff x="1690567" y="1753136"/>
                  <a:chExt cx="165746" cy="206702"/>
                </a:xfrm>
              </p:grpSpPr>
              <p:sp>
                <p:nvSpPr>
                  <p:cNvPr id="90" name="Google Shape;377;p19">
                    <a:extLst>
                      <a:ext uri="{FF2B5EF4-FFF2-40B4-BE49-F238E27FC236}">
                        <a16:creationId xmlns:a16="http://schemas.microsoft.com/office/drawing/2014/main" id="{97C83346-8181-286B-4B33-C4D35780B74A}"/>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91" name="Google Shape;378;p19">
                    <a:extLst>
                      <a:ext uri="{FF2B5EF4-FFF2-40B4-BE49-F238E27FC236}">
                        <a16:creationId xmlns:a16="http://schemas.microsoft.com/office/drawing/2014/main" id="{1E8D4356-D89B-BFDA-D5D2-337342F7198A}"/>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1" name="Google Shape;379;p19">
                  <a:extLst>
                    <a:ext uri="{FF2B5EF4-FFF2-40B4-BE49-F238E27FC236}">
                      <a16:creationId xmlns:a16="http://schemas.microsoft.com/office/drawing/2014/main" id="{5351258E-0C64-0D34-2DB9-B8BAF1020C4C}"/>
                    </a:ext>
                  </a:extLst>
                </p:cNvPr>
                <p:cNvGrpSpPr/>
                <p:nvPr/>
              </p:nvGrpSpPr>
              <p:grpSpPr>
                <a:xfrm>
                  <a:off x="6834993" y="2757900"/>
                  <a:ext cx="210315" cy="273404"/>
                  <a:chOff x="1690567" y="1753136"/>
                  <a:chExt cx="165746" cy="206702"/>
                </a:xfrm>
              </p:grpSpPr>
              <p:sp>
                <p:nvSpPr>
                  <p:cNvPr id="88" name="Google Shape;380;p19">
                    <a:extLst>
                      <a:ext uri="{FF2B5EF4-FFF2-40B4-BE49-F238E27FC236}">
                        <a16:creationId xmlns:a16="http://schemas.microsoft.com/office/drawing/2014/main" id="{7AED7F77-F459-C4C3-D9C7-91A2CD51AB88}"/>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9" name="Google Shape;381;p19">
                    <a:extLst>
                      <a:ext uri="{FF2B5EF4-FFF2-40B4-BE49-F238E27FC236}">
                        <a16:creationId xmlns:a16="http://schemas.microsoft.com/office/drawing/2014/main" id="{03B21885-1FC1-A78B-99A1-EDBA7FD195D1}"/>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2" name="Google Shape;382;p19">
                  <a:extLst>
                    <a:ext uri="{FF2B5EF4-FFF2-40B4-BE49-F238E27FC236}">
                      <a16:creationId xmlns:a16="http://schemas.microsoft.com/office/drawing/2014/main" id="{24A8165D-8821-2CA4-FF56-B1835DBF03E7}"/>
                    </a:ext>
                  </a:extLst>
                </p:cNvPr>
                <p:cNvGrpSpPr/>
                <p:nvPr/>
              </p:nvGrpSpPr>
              <p:grpSpPr>
                <a:xfrm>
                  <a:off x="6834993" y="3363850"/>
                  <a:ext cx="210315" cy="273404"/>
                  <a:chOff x="1690567" y="1753136"/>
                  <a:chExt cx="165746" cy="206702"/>
                </a:xfrm>
              </p:grpSpPr>
              <p:sp>
                <p:nvSpPr>
                  <p:cNvPr id="86" name="Google Shape;383;p19">
                    <a:extLst>
                      <a:ext uri="{FF2B5EF4-FFF2-40B4-BE49-F238E27FC236}">
                        <a16:creationId xmlns:a16="http://schemas.microsoft.com/office/drawing/2014/main" id="{E312FB1C-7118-CAF3-DA26-42A8CFC39C6D}"/>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7" name="Google Shape;384;p19">
                    <a:extLst>
                      <a:ext uri="{FF2B5EF4-FFF2-40B4-BE49-F238E27FC236}">
                        <a16:creationId xmlns:a16="http://schemas.microsoft.com/office/drawing/2014/main" id="{BC0EBA7E-6DE3-2D7F-DDE5-4B81667666A3}"/>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3" name="Google Shape;385;p19">
                  <a:extLst>
                    <a:ext uri="{FF2B5EF4-FFF2-40B4-BE49-F238E27FC236}">
                      <a16:creationId xmlns:a16="http://schemas.microsoft.com/office/drawing/2014/main" id="{3D4386BC-7753-CAD2-4E4E-FF52EE9630C5}"/>
                    </a:ext>
                  </a:extLst>
                </p:cNvPr>
                <p:cNvGrpSpPr/>
                <p:nvPr/>
              </p:nvGrpSpPr>
              <p:grpSpPr>
                <a:xfrm>
                  <a:off x="6834993" y="3948933"/>
                  <a:ext cx="210315" cy="273404"/>
                  <a:chOff x="1690567" y="1753136"/>
                  <a:chExt cx="165746" cy="206702"/>
                </a:xfrm>
              </p:grpSpPr>
              <p:sp>
                <p:nvSpPr>
                  <p:cNvPr id="84" name="Google Shape;386;p19">
                    <a:extLst>
                      <a:ext uri="{FF2B5EF4-FFF2-40B4-BE49-F238E27FC236}">
                        <a16:creationId xmlns:a16="http://schemas.microsoft.com/office/drawing/2014/main" id="{7FFF870F-F321-2313-FD43-21CC5D108A80}"/>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5" name="Google Shape;387;p19">
                    <a:extLst>
                      <a:ext uri="{FF2B5EF4-FFF2-40B4-BE49-F238E27FC236}">
                        <a16:creationId xmlns:a16="http://schemas.microsoft.com/office/drawing/2014/main" id="{17B24989-88B3-1D6D-48C5-14CCED2B4F71}"/>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cxnSp>
            <p:nvCxnSpPr>
              <p:cNvPr id="94" name="Google Shape;337;p19">
                <a:extLst>
                  <a:ext uri="{FF2B5EF4-FFF2-40B4-BE49-F238E27FC236}">
                    <a16:creationId xmlns:a16="http://schemas.microsoft.com/office/drawing/2014/main" id="{ADF57914-58F6-4CDC-DB19-CE4370A259E3}"/>
                  </a:ext>
                </a:extLst>
              </p:cNvPr>
              <p:cNvCxnSpPr>
                <a:cxnSpLocks/>
                <a:endCxn id="30" idx="0"/>
              </p:cNvCxnSpPr>
              <p:nvPr/>
            </p:nvCxnSpPr>
            <p:spPr>
              <a:xfrm>
                <a:off x="5782782" y="1463734"/>
                <a:ext cx="20021" cy="3478040"/>
              </a:xfrm>
              <a:prstGeom prst="straightConnector1">
                <a:avLst/>
              </a:prstGeom>
              <a:noFill/>
              <a:ln w="19050" cap="flat" cmpd="sng">
                <a:solidFill>
                  <a:schemeClr val="accent5"/>
                </a:solidFill>
                <a:prstDash val="solid"/>
                <a:round/>
                <a:headEnd type="none" w="med" len="med"/>
                <a:tailEnd type="none" w="med" len="med"/>
              </a:ln>
            </p:spPr>
          </p:cxnSp>
        </p:grpSp>
        <p:sp>
          <p:nvSpPr>
            <p:cNvPr id="4" name="Google Shape;322;p19">
              <a:extLst>
                <a:ext uri="{FF2B5EF4-FFF2-40B4-BE49-F238E27FC236}">
                  <a16:creationId xmlns:a16="http://schemas.microsoft.com/office/drawing/2014/main" id="{0EAF89DE-25B8-8D54-F082-0974BE182E0C}"/>
                </a:ext>
              </a:extLst>
            </p:cNvPr>
            <p:cNvSpPr/>
            <p:nvPr/>
          </p:nvSpPr>
          <p:spPr>
            <a:xfrm rot="16200000" flipH="1">
              <a:off x="6845388" y="1181739"/>
              <a:ext cx="748521" cy="1072058"/>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6" name="Google Shape;328;p19">
              <a:extLst>
                <a:ext uri="{FF2B5EF4-FFF2-40B4-BE49-F238E27FC236}">
                  <a16:creationId xmlns:a16="http://schemas.microsoft.com/office/drawing/2014/main" id="{80C2E390-AF07-EC13-CE7F-3A14ECED267C}"/>
                </a:ext>
              </a:extLst>
            </p:cNvPr>
            <p:cNvSpPr/>
            <p:nvPr/>
          </p:nvSpPr>
          <p:spPr>
            <a:xfrm rot="16200000" flipH="1">
              <a:off x="7630862" y="1642537"/>
              <a:ext cx="206526" cy="145836"/>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 name="Google Shape;321;p19">
              <a:extLst>
                <a:ext uri="{FF2B5EF4-FFF2-40B4-BE49-F238E27FC236}">
                  <a16:creationId xmlns:a16="http://schemas.microsoft.com/office/drawing/2014/main" id="{D80498E6-EF99-9785-D7F1-A5FF2F11C487}"/>
                </a:ext>
              </a:extLst>
            </p:cNvPr>
            <p:cNvSpPr/>
            <p:nvPr/>
          </p:nvSpPr>
          <p:spPr>
            <a:xfrm rot="5400000">
              <a:off x="6900842" y="1403910"/>
              <a:ext cx="508079" cy="623042"/>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0" name="Google Shape;375;p19">
              <a:extLst>
                <a:ext uri="{FF2B5EF4-FFF2-40B4-BE49-F238E27FC236}">
                  <a16:creationId xmlns:a16="http://schemas.microsoft.com/office/drawing/2014/main" id="{0E001D33-3F05-EC53-386D-E73D36585A26}"/>
                </a:ext>
              </a:extLst>
            </p:cNvPr>
            <p:cNvSpPr/>
            <p:nvPr/>
          </p:nvSpPr>
          <p:spPr>
            <a:xfrm>
              <a:off x="7005156" y="1686543"/>
              <a:ext cx="299449" cy="169044"/>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31" name="Google Shape;380;p19">
              <a:extLst>
                <a:ext uri="{FF2B5EF4-FFF2-40B4-BE49-F238E27FC236}">
                  <a16:creationId xmlns:a16="http://schemas.microsoft.com/office/drawing/2014/main" id="{3EACC847-07E2-052D-6754-B9EC21B07BAF}"/>
                </a:ext>
              </a:extLst>
            </p:cNvPr>
            <p:cNvSpPr/>
            <p:nvPr/>
          </p:nvSpPr>
          <p:spPr>
            <a:xfrm>
              <a:off x="7059823" y="1531387"/>
              <a:ext cx="190113" cy="161610"/>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cxnSp>
          <p:nvCxnSpPr>
            <p:cNvPr id="35" name="Google Shape;334;p19">
              <a:extLst>
                <a:ext uri="{FF2B5EF4-FFF2-40B4-BE49-F238E27FC236}">
                  <a16:creationId xmlns:a16="http://schemas.microsoft.com/office/drawing/2014/main" id="{438965FC-2914-B321-502C-DB9C593531AE}"/>
                </a:ext>
              </a:extLst>
            </p:cNvPr>
            <p:cNvCxnSpPr/>
            <p:nvPr/>
          </p:nvCxnSpPr>
          <p:spPr>
            <a:xfrm rot="16200000">
              <a:off x="6603576" y="1625580"/>
              <a:ext cx="612" cy="230986"/>
            </a:xfrm>
            <a:prstGeom prst="straightConnector1">
              <a:avLst/>
            </a:prstGeom>
            <a:noFill/>
            <a:ln w="19050" cap="flat" cmpd="sng">
              <a:solidFill>
                <a:schemeClr val="accent5"/>
              </a:solidFill>
              <a:prstDash val="solid"/>
              <a:round/>
              <a:headEnd type="none" w="sm" len="sm"/>
              <a:tailEnd type="none" w="sm" len="sm"/>
            </a:ln>
          </p:spPr>
        </p:cxnSp>
        <p:sp>
          <p:nvSpPr>
            <p:cNvPr id="36" name="Google Shape;333;p19">
              <a:extLst>
                <a:ext uri="{FF2B5EF4-FFF2-40B4-BE49-F238E27FC236}">
                  <a16:creationId xmlns:a16="http://schemas.microsoft.com/office/drawing/2014/main" id="{B8755236-4BDE-2DD7-047E-C9B00A364C4C}"/>
                </a:ext>
              </a:extLst>
            </p:cNvPr>
            <p:cNvSpPr/>
            <p:nvPr/>
          </p:nvSpPr>
          <p:spPr>
            <a:xfrm rot="16200000">
              <a:off x="6407859" y="1715393"/>
              <a:ext cx="251513" cy="306658"/>
            </a:xfrm>
            <a:prstGeom prst="arc">
              <a:avLst>
                <a:gd name="adj1" fmla="val 16200000"/>
                <a:gd name="adj2" fmla="val 59962"/>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tx1">
                    <a:lumMod val="75000"/>
                    <a:lumOff val="25000"/>
                  </a:schemeClr>
                </a:solidFill>
              </a:endParaRPr>
            </a:p>
          </p:txBody>
        </p:sp>
        <p:sp>
          <p:nvSpPr>
            <p:cNvPr id="41" name="Google Shape;363;p19">
              <a:extLst>
                <a:ext uri="{FF2B5EF4-FFF2-40B4-BE49-F238E27FC236}">
                  <a16:creationId xmlns:a16="http://schemas.microsoft.com/office/drawing/2014/main" id="{64847E51-815E-FCAE-594B-FDD0714A9983}"/>
                </a:ext>
              </a:extLst>
            </p:cNvPr>
            <p:cNvSpPr txBox="1"/>
            <p:nvPr/>
          </p:nvSpPr>
          <p:spPr>
            <a:xfrm>
              <a:off x="7972140" y="2180957"/>
              <a:ext cx="2299820" cy="4669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a:t>
              </a:r>
              <a:r>
                <a:rPr lang="es-ES" b="1">
                  <a:solidFill>
                    <a:schemeClr val="tx1">
                      <a:lumMod val="75000"/>
                      <a:lumOff val="25000"/>
                    </a:schemeClr>
                  </a:solidFill>
                  <a:latin typeface="Fira Sans"/>
                  <a:ea typeface="Fira Sans"/>
                  <a:cs typeface="Fira Sans"/>
                  <a:sym typeface="Fira Sans"/>
                </a:rPr>
                <a:t>o</a:t>
              </a:r>
              <a:r>
                <a:rPr lang="en" b="1">
                  <a:solidFill>
                    <a:schemeClr val="tx1">
                      <a:lumMod val="75000"/>
                      <a:lumOff val="25000"/>
                    </a:schemeClr>
                  </a:solidFill>
                  <a:latin typeface="Fira Sans"/>
                  <a:ea typeface="Fira Sans"/>
                  <a:cs typeface="Fira Sans"/>
                  <a:sym typeface="Fira Sans"/>
                </a:rPr>
                <a:t>cal Ejecutivo</a:t>
              </a:r>
              <a:endParaRPr b="1">
                <a:solidFill>
                  <a:schemeClr val="tx1">
                    <a:lumMod val="75000"/>
                    <a:lumOff val="25000"/>
                  </a:schemeClr>
                </a:solidFill>
                <a:latin typeface="Fira Sans"/>
                <a:ea typeface="Fira Sans"/>
                <a:cs typeface="Fira Sans"/>
                <a:sym typeface="Fira Sans"/>
              </a:endParaRPr>
            </a:p>
          </p:txBody>
        </p:sp>
        <p:sp>
          <p:nvSpPr>
            <p:cNvPr id="42" name="Google Shape;364;p19">
              <a:extLst>
                <a:ext uri="{FF2B5EF4-FFF2-40B4-BE49-F238E27FC236}">
                  <a16:creationId xmlns:a16="http://schemas.microsoft.com/office/drawing/2014/main" id="{57DB0E9A-D05C-E674-8A43-83A6275E5A3B}"/>
                </a:ext>
              </a:extLst>
            </p:cNvPr>
            <p:cNvSpPr txBox="1"/>
            <p:nvPr/>
          </p:nvSpPr>
          <p:spPr>
            <a:xfrm>
              <a:off x="8082365" y="2565834"/>
              <a:ext cx="1301935" cy="3452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tx1">
                      <a:lumMod val="75000"/>
                      <a:lumOff val="25000"/>
                    </a:schemeClr>
                  </a:solidFill>
                  <a:latin typeface="Fira Sans"/>
                  <a:ea typeface="Fira Sans"/>
                  <a:cs typeface="Fira Sans"/>
                  <a:sym typeface="Fira Sans"/>
                </a:rPr>
                <a:t>Nombre y Puesto </a:t>
              </a:r>
              <a:endParaRPr sz="1100">
                <a:solidFill>
                  <a:schemeClr val="tx1">
                    <a:lumMod val="75000"/>
                    <a:lumOff val="25000"/>
                  </a:schemeClr>
                </a:solidFill>
                <a:latin typeface="Fira Sans"/>
                <a:ea typeface="Fira Sans"/>
                <a:cs typeface="Fira Sans"/>
                <a:sym typeface="Fira Sans"/>
              </a:endParaRPr>
            </a:p>
          </p:txBody>
        </p:sp>
      </p:grpSp>
      <p:grpSp>
        <p:nvGrpSpPr>
          <p:cNvPr id="58" name="Grupo 57">
            <a:extLst>
              <a:ext uri="{FF2B5EF4-FFF2-40B4-BE49-F238E27FC236}">
                <a16:creationId xmlns:a16="http://schemas.microsoft.com/office/drawing/2014/main" id="{332E93F8-08DB-4E85-4968-E5051B22E127}"/>
              </a:ext>
            </a:extLst>
          </p:cNvPr>
          <p:cNvGrpSpPr/>
          <p:nvPr/>
        </p:nvGrpSpPr>
        <p:grpSpPr>
          <a:xfrm>
            <a:off x="346289" y="284341"/>
            <a:ext cx="11565257" cy="813283"/>
            <a:chOff x="346289" y="284341"/>
            <a:chExt cx="11565257" cy="813283"/>
          </a:xfrm>
        </p:grpSpPr>
        <p:grpSp>
          <p:nvGrpSpPr>
            <p:cNvPr id="59" name="Grupo 58">
              <a:extLst>
                <a:ext uri="{FF2B5EF4-FFF2-40B4-BE49-F238E27FC236}">
                  <a16:creationId xmlns:a16="http://schemas.microsoft.com/office/drawing/2014/main" id="{39AECFD8-7B05-71DE-A519-D8AAF4472743}"/>
                </a:ext>
              </a:extLst>
            </p:cNvPr>
            <p:cNvGrpSpPr/>
            <p:nvPr/>
          </p:nvGrpSpPr>
          <p:grpSpPr>
            <a:xfrm>
              <a:off x="346289" y="284341"/>
              <a:ext cx="11565257" cy="813283"/>
              <a:chOff x="346289" y="284341"/>
              <a:chExt cx="11565257" cy="813283"/>
            </a:xfrm>
          </p:grpSpPr>
          <p:cxnSp>
            <p:nvCxnSpPr>
              <p:cNvPr id="61" name="Conector recto 60">
                <a:extLst>
                  <a:ext uri="{FF2B5EF4-FFF2-40B4-BE49-F238E27FC236}">
                    <a16:creationId xmlns:a16="http://schemas.microsoft.com/office/drawing/2014/main" id="{5BBF8FB7-660C-9732-A141-98829B75EBF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62" name="Grupo 61">
                <a:extLst>
                  <a:ext uri="{FF2B5EF4-FFF2-40B4-BE49-F238E27FC236}">
                    <a16:creationId xmlns:a16="http://schemas.microsoft.com/office/drawing/2014/main" id="{4DE6FA2A-EDA4-D478-44FE-DB6AEA03CA86}"/>
                  </a:ext>
                </a:extLst>
              </p:cNvPr>
              <p:cNvGrpSpPr/>
              <p:nvPr/>
            </p:nvGrpSpPr>
            <p:grpSpPr>
              <a:xfrm>
                <a:off x="346289" y="313002"/>
                <a:ext cx="11565257" cy="784622"/>
                <a:chOff x="346289" y="313002"/>
                <a:chExt cx="11565257" cy="784622"/>
              </a:xfrm>
            </p:grpSpPr>
            <p:sp>
              <p:nvSpPr>
                <p:cNvPr id="63" name="CuadroTexto 62">
                  <a:extLst>
                    <a:ext uri="{FF2B5EF4-FFF2-40B4-BE49-F238E27FC236}">
                      <a16:creationId xmlns:a16="http://schemas.microsoft.com/office/drawing/2014/main" id="{69B142C0-62FE-267D-2E70-D715E54B4F62}"/>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pic>
              <p:nvPicPr>
                <p:cNvPr id="64" name="Google Shape;188;p2" descr="Un conjunto de letras blancas en un fondo blanco&#10;&#10;Descripción generada automáticamente con confianza media">
                  <a:extLst>
                    <a:ext uri="{FF2B5EF4-FFF2-40B4-BE49-F238E27FC236}">
                      <a16:creationId xmlns:a16="http://schemas.microsoft.com/office/drawing/2014/main" id="{498CAE5E-50AD-BD4E-9893-394CA846763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60" name="CuadroTexto 59">
              <a:extLst>
                <a:ext uri="{FF2B5EF4-FFF2-40B4-BE49-F238E27FC236}">
                  <a16:creationId xmlns:a16="http://schemas.microsoft.com/office/drawing/2014/main" id="{2A41F10C-3DD8-AC5A-9B72-487B29E8B7EA}"/>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sp>
        <p:nvSpPr>
          <p:cNvPr id="66" name="Google Shape;364;p19">
            <a:extLst>
              <a:ext uri="{FF2B5EF4-FFF2-40B4-BE49-F238E27FC236}">
                <a16:creationId xmlns:a16="http://schemas.microsoft.com/office/drawing/2014/main" id="{9035AEBB-4F54-3095-74D2-3AB4D4761822}"/>
              </a:ext>
            </a:extLst>
          </p:cNvPr>
          <p:cNvSpPr txBox="1"/>
          <p:nvPr/>
        </p:nvSpPr>
        <p:spPr>
          <a:xfrm>
            <a:off x="7504299" y="334381"/>
            <a:ext cx="2296100"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Quórum Legal</a:t>
            </a:r>
          </a:p>
        </p:txBody>
      </p:sp>
      <p:sp>
        <p:nvSpPr>
          <p:cNvPr id="2" name="CuadroTexto 1">
            <a:extLst>
              <a:ext uri="{FF2B5EF4-FFF2-40B4-BE49-F238E27FC236}">
                <a16:creationId xmlns:a16="http://schemas.microsoft.com/office/drawing/2014/main" id="{91DA7EA3-1CB8-0E06-FB76-898B0B74A9F0}"/>
              </a:ext>
            </a:extLst>
          </p:cNvPr>
          <p:cNvSpPr txBox="1"/>
          <p:nvPr/>
        </p:nvSpPr>
        <p:spPr>
          <a:xfrm>
            <a:off x="412300" y="1194053"/>
            <a:ext cx="11196327" cy="892552"/>
          </a:xfrm>
          <a:prstGeom prst="rect">
            <a:avLst/>
          </a:prstGeom>
          <a:noFill/>
          <a:ln>
            <a:solidFill>
              <a:srgbClr val="FF0000"/>
            </a:solidFill>
          </a:ln>
        </p:spPr>
        <p:txBody>
          <a:bodyPr wrap="square" rtlCol="0">
            <a:spAutoFit/>
          </a:bodyPr>
          <a:lstStyle/>
          <a:p>
            <a:r>
              <a:rPr lang="es-MX" sz="1300">
                <a:solidFill>
                  <a:srgbClr val="FF0000"/>
                </a:solidFill>
              </a:rPr>
              <a:t>Capítulo IV, Sección I, Numeral 39. El quórum Legal se integrará con la asistencia de la mayoría de sus integrantes propietarios.</a:t>
            </a:r>
          </a:p>
          <a:p>
            <a:r>
              <a:rPr lang="es-MX" sz="1300">
                <a:solidFill>
                  <a:srgbClr val="FF0000"/>
                </a:solidFill>
              </a:rPr>
              <a:t>Verificación: </a:t>
            </a:r>
            <a:r>
              <a:rPr lang="es-ES" sz="1300">
                <a:solidFill>
                  <a:srgbClr val="FF0000"/>
                </a:solidFill>
              </a:rPr>
              <a:t>Capítulo III, Numeral 34,Fracción I, el OIC, solicita y revisa las acreditaciones de los vocales e invitados y verificar el quórum legal.</a:t>
            </a:r>
          </a:p>
          <a:p>
            <a:r>
              <a:rPr lang="es-ES" sz="1300">
                <a:solidFill>
                  <a:srgbClr val="FF0000"/>
                </a:solidFill>
              </a:rPr>
              <a:t>Declaración: Capítulo III, Numeral 32 … II. el Presidente declarará el quórum legal</a:t>
            </a:r>
          </a:p>
          <a:p>
            <a:endParaRPr lang="es-MX" sz="1300">
              <a:solidFill>
                <a:srgbClr val="FF0000"/>
              </a:solidFill>
            </a:endParaRPr>
          </a:p>
        </p:txBody>
      </p:sp>
    </p:spTree>
    <p:extLst>
      <p:ext uri="{BB962C8B-B14F-4D97-AF65-F5344CB8AC3E}">
        <p14:creationId xmlns:p14="http://schemas.microsoft.com/office/powerpoint/2010/main" val="2667318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F370261A-E00D-EB99-A284-B74AD346BF4B}"/>
              </a:ext>
            </a:extLst>
          </p:cNvPr>
          <p:cNvGraphicFramePr>
            <a:graphicFrameLocks noGrp="1"/>
          </p:cNvGraphicFramePr>
          <p:nvPr>
            <p:extLst>
              <p:ext uri="{D42A27DB-BD31-4B8C-83A1-F6EECF244321}">
                <p14:modId xmlns:p14="http://schemas.microsoft.com/office/powerpoint/2010/main" val="2504221300"/>
              </p:ext>
            </p:extLst>
          </p:nvPr>
        </p:nvGraphicFramePr>
        <p:xfrm>
          <a:off x="1812926" y="2225389"/>
          <a:ext cx="7641970" cy="2407221"/>
        </p:xfrm>
        <a:graphic>
          <a:graphicData uri="http://schemas.openxmlformats.org/drawingml/2006/table">
            <a:tbl>
              <a:tblPr firstRow="1" bandRow="1">
                <a:tableStyleId>{68D230F3-CF80-4859-8CE7-A43EE81993B5}</a:tableStyleId>
              </a:tblPr>
              <a:tblGrid>
                <a:gridCol w="4689808">
                  <a:extLst>
                    <a:ext uri="{9D8B030D-6E8A-4147-A177-3AD203B41FA5}">
                      <a16:colId xmlns:a16="http://schemas.microsoft.com/office/drawing/2014/main" val="20000"/>
                    </a:ext>
                  </a:extLst>
                </a:gridCol>
                <a:gridCol w="402489">
                  <a:extLst>
                    <a:ext uri="{9D8B030D-6E8A-4147-A177-3AD203B41FA5}">
                      <a16:colId xmlns:a16="http://schemas.microsoft.com/office/drawing/2014/main" val="2272150456"/>
                    </a:ext>
                  </a:extLst>
                </a:gridCol>
                <a:gridCol w="1818403">
                  <a:extLst>
                    <a:ext uri="{9D8B030D-6E8A-4147-A177-3AD203B41FA5}">
                      <a16:colId xmlns:a16="http://schemas.microsoft.com/office/drawing/2014/main" val="20001"/>
                    </a:ext>
                  </a:extLst>
                </a:gridCol>
                <a:gridCol w="731270">
                  <a:extLst>
                    <a:ext uri="{9D8B030D-6E8A-4147-A177-3AD203B41FA5}">
                      <a16:colId xmlns:a16="http://schemas.microsoft.com/office/drawing/2014/main" val="20002"/>
                    </a:ext>
                  </a:extLst>
                </a:gridCol>
              </a:tblGrid>
              <a:tr h="389403">
                <a:tc gridSpan="4">
                  <a:txBody>
                    <a:bodyPr/>
                    <a:lstStyle/>
                    <a:p>
                      <a:r>
                        <a:rPr lang="es-MX" sz="1600">
                          <a:solidFill>
                            <a:schemeClr val="tx1">
                              <a:lumMod val="75000"/>
                              <a:lumOff val="25000"/>
                            </a:schemeClr>
                          </a:solidFill>
                          <a:effectLst/>
                          <a:latin typeface="+mn-lt"/>
                        </a:rPr>
                        <a:t>Fecha de Presentación:  </a:t>
                      </a:r>
                      <a:r>
                        <a:rPr lang="es-ES" sz="1600">
                          <a:solidFill>
                            <a:schemeClr val="tx1">
                              <a:lumMod val="75000"/>
                              <a:lumOff val="25000"/>
                            </a:schemeClr>
                          </a:solidFill>
                          <a:effectLst/>
                          <a:latin typeface="+mn-lt"/>
                        </a:rPr>
                        <a:t>Durante</a:t>
                      </a:r>
                      <a:r>
                        <a:rPr lang="es-ES" sz="1600" baseline="0">
                          <a:solidFill>
                            <a:schemeClr val="tx1">
                              <a:lumMod val="75000"/>
                              <a:lumOff val="25000"/>
                            </a:schemeClr>
                          </a:solidFill>
                          <a:effectLst/>
                          <a:latin typeface="+mn-lt"/>
                        </a:rPr>
                        <a:t> el mes de mayo de 2025</a:t>
                      </a:r>
                      <a:endParaRPr lang="es-ES" sz="1600">
                        <a:solidFill>
                          <a:schemeClr val="tx1">
                            <a:lumMod val="75000"/>
                            <a:lumOff val="25000"/>
                          </a:schemeClr>
                        </a:solidFill>
                        <a:effectLst/>
                        <a:latin typeface="+mn-lt"/>
                      </a:endParaRPr>
                    </a:p>
                  </a:txBody>
                  <a:tcPr marL="91433" marR="91433" anchor="ctr"/>
                </a:tc>
                <a:tc hMerge="1">
                  <a:txBody>
                    <a:bodyPr/>
                    <a:lstStyle/>
                    <a:p>
                      <a:endParaRPr lang="es-MX"/>
                    </a:p>
                  </a:txBody>
                  <a:tcPr/>
                </a:tc>
                <a:tc hMerge="1">
                  <a:txBody>
                    <a:bodyPr/>
                    <a:lstStyle/>
                    <a:p>
                      <a:endParaRPr lang="es-ES" sz="1400">
                        <a:solidFill>
                          <a:srgbClr val="FF0000"/>
                        </a:solidFill>
                        <a:effectLst/>
                        <a:latin typeface="Calibri" panose="020F0502020204030204" pitchFamily="34" charset="0"/>
                      </a:endParaRPr>
                    </a:p>
                  </a:txBody>
                  <a:tcPr marL="91433" marR="91433" anchor="ctr"/>
                </a:tc>
                <a:tc hMerge="1">
                  <a:txBody>
                    <a:bodyPr/>
                    <a:lstStyle/>
                    <a:p>
                      <a:endParaRPr lang="es-ES"/>
                    </a:p>
                  </a:txBody>
                  <a:tcPr/>
                </a:tc>
                <a:extLst>
                  <a:ext uri="{0D108BD9-81ED-4DB2-BD59-A6C34878D82A}">
                    <a16:rowId xmlns:a16="http://schemas.microsoft.com/office/drawing/2014/main" val="10000"/>
                  </a:ext>
                </a:extLst>
              </a:tr>
              <a:tr h="1239012">
                <a:tc>
                  <a:txBody>
                    <a:bodyPr/>
                    <a:lstStyle/>
                    <a:p>
                      <a:r>
                        <a:rPr lang="es-MX" sz="1600">
                          <a:solidFill>
                            <a:schemeClr val="tx1">
                              <a:lumMod val="75000"/>
                              <a:lumOff val="25000"/>
                            </a:schemeClr>
                          </a:solidFill>
                          <a:effectLst/>
                          <a:latin typeface="+mn-lt"/>
                        </a:rPr>
                        <a:t>Total</a:t>
                      </a:r>
                      <a:r>
                        <a:rPr lang="es-MX" sz="1600" baseline="0">
                          <a:solidFill>
                            <a:schemeClr val="tx1">
                              <a:lumMod val="75000"/>
                              <a:lumOff val="25000"/>
                            </a:schemeClr>
                          </a:solidFill>
                          <a:effectLst/>
                          <a:latin typeface="+mn-lt"/>
                        </a:rPr>
                        <a:t> de Servidores Públicos obligados:</a:t>
                      </a:r>
                      <a:endParaRPr lang="es-ES" sz="1600">
                        <a:solidFill>
                          <a:schemeClr val="tx1">
                            <a:lumMod val="75000"/>
                            <a:lumOff val="25000"/>
                          </a:schemeClr>
                        </a:solidFill>
                        <a:effectLst/>
                        <a:latin typeface="+mn-lt"/>
                      </a:endParaRPr>
                    </a:p>
                  </a:txBody>
                  <a:tcPr marL="91433" marR="91433"/>
                </a:tc>
                <a:tc gridSpan="2">
                  <a:txBody>
                    <a:bodyPr/>
                    <a:lstStyle/>
                    <a:p>
                      <a:pPr marL="85725" indent="-85725" algn="l">
                        <a:buFontTx/>
                        <a:buChar char="-"/>
                      </a:pPr>
                      <a:r>
                        <a:rPr lang="es-ES" sz="1600">
                          <a:solidFill>
                            <a:schemeClr val="tx1">
                              <a:lumMod val="75000"/>
                              <a:lumOff val="25000"/>
                            </a:schemeClr>
                          </a:solidFill>
                          <a:effectLst/>
                          <a:latin typeface="+mn-lt"/>
                        </a:rPr>
                        <a:t>Todo el Personal  tanto:</a:t>
                      </a:r>
                    </a:p>
                    <a:p>
                      <a:pPr marL="85725" indent="-85725" algn="l">
                        <a:buFontTx/>
                        <a:buChar char="-"/>
                      </a:pPr>
                      <a:r>
                        <a:rPr lang="es-ES" sz="1600">
                          <a:solidFill>
                            <a:schemeClr val="tx1">
                              <a:lumMod val="75000"/>
                              <a:lumOff val="25000"/>
                            </a:schemeClr>
                          </a:solidFill>
                          <a:effectLst/>
                          <a:latin typeface="+mn-lt"/>
                        </a:rPr>
                        <a:t>Directivo</a:t>
                      </a:r>
                    </a:p>
                    <a:p>
                      <a:pPr marL="85725" indent="-85725" algn="l">
                        <a:buFontTx/>
                        <a:buChar char="-"/>
                      </a:pPr>
                      <a:r>
                        <a:rPr lang="es-ES" sz="1600">
                          <a:solidFill>
                            <a:schemeClr val="tx1">
                              <a:lumMod val="75000"/>
                              <a:lumOff val="25000"/>
                            </a:schemeClr>
                          </a:solidFill>
                          <a:effectLst/>
                          <a:latin typeface="+mn-lt"/>
                        </a:rPr>
                        <a:t>Operativo</a:t>
                      </a:r>
                    </a:p>
                  </a:txBody>
                  <a:tcPr marL="91433" marR="91433"/>
                </a:tc>
                <a:tc hMerge="1">
                  <a:txBody>
                    <a:bodyPr/>
                    <a:lstStyle/>
                    <a:p>
                      <a:pPr marL="85725" indent="-85725" algn="l">
                        <a:buFontTx/>
                        <a:buChar char="-"/>
                      </a:pPr>
                      <a:r>
                        <a:rPr lang="es-ES" sz="1400">
                          <a:effectLst/>
                        </a:rPr>
                        <a:t>Todo el Personal </a:t>
                      </a:r>
                    </a:p>
                    <a:p>
                      <a:pPr marL="85725" indent="-85725" algn="l">
                        <a:buFontTx/>
                        <a:buChar char="-"/>
                      </a:pPr>
                      <a:r>
                        <a:rPr lang="es-ES" sz="1400">
                          <a:effectLst/>
                        </a:rPr>
                        <a:t>Directivo</a:t>
                      </a:r>
                    </a:p>
                    <a:p>
                      <a:pPr marL="85725" indent="-85725" algn="l">
                        <a:buFontTx/>
                        <a:buChar char="-"/>
                      </a:pPr>
                      <a:r>
                        <a:rPr lang="es-ES" sz="1400">
                          <a:effectLst/>
                        </a:rPr>
                        <a:t>Operativo</a:t>
                      </a:r>
                      <a:endParaRPr lang="es-ES" sz="1400">
                        <a:effectLst/>
                        <a:latin typeface="Calibri" panose="020F0502020204030204" pitchFamily="34" charset="0"/>
                      </a:endParaRPr>
                    </a:p>
                  </a:txBody>
                  <a:tcPr marL="91433" marR="91433"/>
                </a:tc>
                <a:tc>
                  <a:txBody>
                    <a:bodyPr/>
                    <a:lstStyle/>
                    <a:p>
                      <a:pPr marL="0" indent="0" algn="l">
                        <a:buFontTx/>
                        <a:buNone/>
                      </a:pPr>
                      <a:r>
                        <a:rPr lang="es-MX" sz="1600">
                          <a:solidFill>
                            <a:srgbClr val="FF0000"/>
                          </a:solidFill>
                          <a:effectLst/>
                          <a:latin typeface="+mn-lt"/>
                        </a:rPr>
                        <a:t>44</a:t>
                      </a:r>
                    </a:p>
                    <a:p>
                      <a:pPr marL="0" indent="0" algn="l">
                        <a:buFontTx/>
                        <a:buNone/>
                      </a:pPr>
                      <a:endParaRPr lang="es-MX" sz="1600">
                        <a:solidFill>
                          <a:schemeClr val="tx1">
                            <a:lumMod val="75000"/>
                            <a:lumOff val="25000"/>
                          </a:schemeClr>
                        </a:solidFill>
                        <a:effectLst/>
                        <a:latin typeface="+mn-lt"/>
                      </a:endParaRPr>
                    </a:p>
                    <a:p>
                      <a:pPr marL="0" indent="0" algn="l">
                        <a:buFontTx/>
                        <a:buNone/>
                      </a:pPr>
                      <a:endParaRPr lang="es-MX" sz="1600">
                        <a:solidFill>
                          <a:schemeClr val="tx1">
                            <a:lumMod val="75000"/>
                            <a:lumOff val="25000"/>
                          </a:schemeClr>
                        </a:solidFill>
                        <a:effectLst/>
                        <a:latin typeface="+mn-lt"/>
                      </a:endParaRPr>
                    </a:p>
                  </a:txBody>
                  <a:tcPr marL="91433" marR="91433" anchor="ctr"/>
                </a:tc>
                <a:extLst>
                  <a:ext uri="{0D108BD9-81ED-4DB2-BD59-A6C34878D82A}">
                    <a16:rowId xmlns:a16="http://schemas.microsoft.com/office/drawing/2014/main" val="10001"/>
                  </a:ext>
                </a:extLst>
              </a:tr>
              <a:tr h="389403">
                <a:tc gridSpan="3">
                  <a:txBody>
                    <a:bodyPr/>
                    <a:lstStyle/>
                    <a:p>
                      <a:r>
                        <a:rPr lang="es-ES" sz="1600">
                          <a:solidFill>
                            <a:schemeClr val="tx1">
                              <a:lumMod val="75000"/>
                              <a:lumOff val="25000"/>
                            </a:schemeClr>
                          </a:solidFill>
                          <a:effectLst/>
                          <a:latin typeface="+mn-lt"/>
                        </a:rPr>
                        <a:t>Declaraciones presentadas 2025                                                                              </a:t>
                      </a:r>
                    </a:p>
                  </a:txBody>
                  <a:tcPr marL="91433" marR="91433"/>
                </a:tc>
                <a:tc hMerge="1">
                  <a:txBody>
                    <a:bodyPr/>
                    <a:lstStyle/>
                    <a:p>
                      <a:endParaRPr lang="es-MX"/>
                    </a:p>
                  </a:txBody>
                  <a:tcPr/>
                </a:tc>
                <a:tc hMerge="1">
                  <a:txBody>
                    <a:bodyPr/>
                    <a:lstStyle/>
                    <a:p>
                      <a:pPr marL="0" indent="0" algn="l">
                        <a:buFontTx/>
                        <a:buNone/>
                      </a:pPr>
                      <a:endParaRPr lang="es-ES" sz="1000">
                        <a:solidFill>
                          <a:srgbClr val="FF0000"/>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a:buFontTx/>
                        <a:buNone/>
                      </a:pPr>
                      <a:r>
                        <a:rPr lang="es-ES" sz="1600">
                          <a:solidFill>
                            <a:srgbClr val="FF0000"/>
                          </a:solidFill>
                          <a:effectLst/>
                          <a:latin typeface="+mn-lt"/>
                        </a:rPr>
                        <a:t>43</a:t>
                      </a:r>
                    </a:p>
                  </a:txBody>
                  <a:tcPr marL="91433" marR="91433" anchor="ctr"/>
                </a:tc>
                <a:extLst>
                  <a:ext uri="{0D108BD9-81ED-4DB2-BD59-A6C34878D82A}">
                    <a16:rowId xmlns:a16="http://schemas.microsoft.com/office/drawing/2014/main" val="10002"/>
                  </a:ext>
                </a:extLst>
              </a:tr>
              <a:tr h="389403">
                <a:tc gridSpan="2">
                  <a:txBody>
                    <a:bodyPr/>
                    <a:lstStyle/>
                    <a:p>
                      <a:r>
                        <a:rPr lang="es-ES" sz="1600">
                          <a:solidFill>
                            <a:schemeClr val="tx1">
                              <a:lumMod val="75000"/>
                              <a:lumOff val="25000"/>
                            </a:schemeClr>
                          </a:solidFill>
                          <a:effectLst/>
                          <a:latin typeface="+mn-lt"/>
                        </a:rPr>
                        <a:t>Declaraciones</a:t>
                      </a:r>
                      <a:r>
                        <a:rPr lang="es-ES" sz="1600" baseline="0">
                          <a:solidFill>
                            <a:schemeClr val="tx1">
                              <a:lumMod val="75000"/>
                              <a:lumOff val="25000"/>
                            </a:schemeClr>
                          </a:solidFill>
                          <a:effectLst/>
                          <a:latin typeface="+mn-lt"/>
                        </a:rPr>
                        <a:t> pendientes de presentar:</a:t>
                      </a:r>
                      <a:endParaRPr lang="es-ES" sz="1600">
                        <a:solidFill>
                          <a:schemeClr val="tx1">
                            <a:lumMod val="75000"/>
                            <a:lumOff val="25000"/>
                          </a:schemeClr>
                        </a:solidFill>
                        <a:effectLst/>
                        <a:latin typeface="+mn-lt"/>
                      </a:endParaRPr>
                    </a:p>
                  </a:txBody>
                  <a:tcPr marL="91433" marR="91433"/>
                </a:tc>
                <a:tc hMerge="1">
                  <a:txBody>
                    <a:bodyPr/>
                    <a:lstStyle/>
                    <a:p>
                      <a:endParaRPr lang="es-ES" sz="1400">
                        <a:effectLst/>
                        <a:latin typeface="Calibri" panose="020F0502020204030204" pitchFamily="34" charset="0"/>
                      </a:endParaRPr>
                    </a:p>
                  </a:txBody>
                  <a:tcPr marL="91433" marR="91433"/>
                </a:tc>
                <a:tc>
                  <a:txBody>
                    <a:bodyPr/>
                    <a:lstStyle/>
                    <a:p>
                      <a:pPr marL="0" indent="0" algn="l">
                        <a:buFontTx/>
                        <a:buNone/>
                      </a:pPr>
                      <a:endParaRPr lang="es-MX" sz="1600" baseline="0">
                        <a:solidFill>
                          <a:schemeClr val="tx1">
                            <a:lumMod val="75000"/>
                            <a:lumOff val="25000"/>
                          </a:schemeClr>
                        </a:solidFill>
                        <a:effectLst/>
                        <a:latin typeface="+mn-lt"/>
                      </a:endParaRPr>
                    </a:p>
                  </a:txBody>
                  <a:tcPr marL="91433" marR="91433" anchor="ctr"/>
                </a:tc>
                <a:tc>
                  <a:txBody>
                    <a:bodyPr/>
                    <a:lstStyle/>
                    <a:p>
                      <a:pPr marL="0" indent="0" algn="l">
                        <a:buFontTx/>
                        <a:buNone/>
                      </a:pPr>
                      <a:r>
                        <a:rPr lang="es-MX" sz="1600">
                          <a:solidFill>
                            <a:srgbClr val="FF0000"/>
                          </a:solidFill>
                          <a:effectLst/>
                          <a:latin typeface="+mn-lt"/>
                        </a:rPr>
                        <a:t>1</a:t>
                      </a:r>
                    </a:p>
                  </a:txBody>
                  <a:tcPr marL="91433" marR="91433" anchor="ct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44839D49-5076-2ABC-D927-F908DBA09DD6}"/>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CD9E7173-3A43-AD9C-42F5-5F03CAE8326A}"/>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6E35F23F-C5FF-952C-0138-2D4468CBE6E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Declaración Patrimonial</a:t>
              </a:r>
            </a:p>
          </p:txBody>
        </p:sp>
        <p:grpSp>
          <p:nvGrpSpPr>
            <p:cNvPr id="9" name="Grupo 8">
              <a:extLst>
                <a:ext uri="{FF2B5EF4-FFF2-40B4-BE49-F238E27FC236}">
                  <a16:creationId xmlns:a16="http://schemas.microsoft.com/office/drawing/2014/main" id="{85A434FC-EDAD-104F-4F22-325964896C53}"/>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E323A97B-61FF-0801-78FB-7A2EF9564A8F}"/>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A482DA0-2A2E-23D1-1B2E-609F05B234E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F47A52E4-A737-E63E-B311-C660B237F85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399BB357-F443-061C-4459-52196925AFF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18A59819-2B62-DBC6-2DF2-58F8A671681C}"/>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3710016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413D-3A1B-C3C8-DA67-F815975084F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40EE7E9-E399-96C2-7A6F-A51D38144EA8}"/>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30E651A6-28B7-DC1D-C1E7-D0545B86D566}"/>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4A03B2C3-4E9A-0980-1FEA-BB85BD2FE0BE}"/>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1999222C-D2F3-BC7A-59B8-E55E9F11EF4A}"/>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F928742D-760D-51BF-1F7C-CD34268996F6}"/>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9"/>
            <a:ext cx="8724817" cy="3772211"/>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63291" y="2599099"/>
              <a:ext cx="3034328" cy="65668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80000"/>
                </a:lnSpc>
                <a:defRPr/>
              </a:pPr>
              <a:r>
                <a:rPr lang="en-US" sz="2400" b="1" kern="0">
                  <a:solidFill>
                    <a:srgbClr val="D66638"/>
                  </a:solidFill>
                  <a:latin typeface="LuloCleanW01-OneBold"/>
                </a:rPr>
                <a:t>4</a:t>
              </a:r>
              <a:r>
                <a:rPr kumimoji="0" lang="en-US" sz="2400" b="1" i="0" u="none" strike="noStrike" kern="0" cap="none" spc="0" normalizeH="0" baseline="0" noProof="0">
                  <a:ln>
                    <a:noFill/>
                  </a:ln>
                  <a:solidFill>
                    <a:srgbClr val="D66638"/>
                  </a:solidFill>
                  <a:effectLst/>
                  <a:uLnTx/>
                  <a:uFillTx/>
                  <a:latin typeface="LuloCleanW01-OneBold"/>
                </a:rPr>
                <a:t>. FISCALIZACIÓN Y               AUDITORÍA.</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7218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Auditorías</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Observaciones</a:t>
              </a: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D66638"/>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4</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3" name="CuadroTexto 2">
            <a:extLst>
              <a:ext uri="{FF2B5EF4-FFF2-40B4-BE49-F238E27FC236}">
                <a16:creationId xmlns:a16="http://schemas.microsoft.com/office/drawing/2014/main" id="{556AA6FE-5FD5-A542-A224-9E6A1C0B01F8}"/>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160271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00791B14-5BC0-3115-4767-B9A2C21C7776}"/>
              </a:ext>
            </a:extLst>
          </p:cNvPr>
          <p:cNvGraphicFramePr>
            <a:graphicFrameLocks noGrp="1"/>
          </p:cNvGraphicFramePr>
          <p:nvPr>
            <p:extLst>
              <p:ext uri="{D42A27DB-BD31-4B8C-83A1-F6EECF244321}">
                <p14:modId xmlns:p14="http://schemas.microsoft.com/office/powerpoint/2010/main" val="3735547089"/>
              </p:ext>
            </p:extLst>
          </p:nvPr>
        </p:nvGraphicFramePr>
        <p:xfrm>
          <a:off x="733647" y="2229979"/>
          <a:ext cx="10717618" cy="2969343"/>
        </p:xfrm>
        <a:graphic>
          <a:graphicData uri="http://schemas.openxmlformats.org/drawingml/2006/table">
            <a:tbl>
              <a:tblPr bandRow="1">
                <a:tableStyleId>{0660B408-B3CF-4A94-85FC-2B1E0A45F4A2}</a:tableStyleId>
              </a:tblPr>
              <a:tblGrid>
                <a:gridCol w="1276866">
                  <a:extLst>
                    <a:ext uri="{9D8B030D-6E8A-4147-A177-3AD203B41FA5}">
                      <a16:colId xmlns:a16="http://schemas.microsoft.com/office/drawing/2014/main" val="20000"/>
                    </a:ext>
                  </a:extLst>
                </a:gridCol>
                <a:gridCol w="1287163">
                  <a:extLst>
                    <a:ext uri="{9D8B030D-6E8A-4147-A177-3AD203B41FA5}">
                      <a16:colId xmlns:a16="http://schemas.microsoft.com/office/drawing/2014/main" val="20001"/>
                    </a:ext>
                  </a:extLst>
                </a:gridCol>
                <a:gridCol w="1647570">
                  <a:extLst>
                    <a:ext uri="{9D8B030D-6E8A-4147-A177-3AD203B41FA5}">
                      <a16:colId xmlns:a16="http://schemas.microsoft.com/office/drawing/2014/main" val="20002"/>
                    </a:ext>
                  </a:extLst>
                </a:gridCol>
                <a:gridCol w="2183028">
                  <a:extLst>
                    <a:ext uri="{9D8B030D-6E8A-4147-A177-3AD203B41FA5}">
                      <a16:colId xmlns:a16="http://schemas.microsoft.com/office/drawing/2014/main" val="519828206"/>
                    </a:ext>
                  </a:extLst>
                </a:gridCol>
                <a:gridCol w="4322991">
                  <a:extLst>
                    <a:ext uri="{9D8B030D-6E8A-4147-A177-3AD203B41FA5}">
                      <a16:colId xmlns:a16="http://schemas.microsoft.com/office/drawing/2014/main" val="20003"/>
                    </a:ext>
                  </a:extLst>
                </a:gridCol>
              </a:tblGrid>
              <a:tr h="6541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400" b="1" u="none" strike="noStrike">
                          <a:solidFill>
                            <a:schemeClr val="tx1">
                              <a:lumMod val="75000"/>
                              <a:lumOff val="25000"/>
                            </a:schemeClr>
                          </a:solidFill>
                          <a:effectLst/>
                        </a:rPr>
                        <a:t>Ejercicio Fiscal</a:t>
                      </a:r>
                      <a:endParaRPr lang="es-ES" sz="1400" b="1" i="0" u="none" strike="noStrike">
                        <a:solidFill>
                          <a:schemeClr val="tx1">
                            <a:lumMod val="75000"/>
                            <a:lumOff val="25000"/>
                          </a:schemeClr>
                        </a:solidFill>
                        <a:effectLst/>
                        <a:latin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1" u="none" strike="noStrike">
                          <a:solidFill>
                            <a:schemeClr val="tx1">
                              <a:lumMod val="75000"/>
                              <a:lumOff val="25000"/>
                            </a:schemeClr>
                          </a:solidFill>
                          <a:effectLst/>
                        </a:rPr>
                        <a:t>Órgano Fiscalizador</a:t>
                      </a:r>
                      <a:endParaRPr lang="es-ES" sz="1400" b="1" i="0" u="none" strike="noStrike">
                        <a:solidFill>
                          <a:schemeClr val="tx1">
                            <a:lumMod val="75000"/>
                            <a:lumOff val="25000"/>
                          </a:schemeClr>
                        </a:solidFill>
                        <a:effectLst/>
                        <a:latin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400" b="1" u="none" strike="noStrike" baseline="0">
                          <a:solidFill>
                            <a:schemeClr val="tx1">
                              <a:lumMod val="75000"/>
                              <a:lumOff val="25000"/>
                            </a:schemeClr>
                          </a:solidFill>
                        </a:rPr>
                        <a:t>Unidades </a:t>
                      </a:r>
                      <a:endParaRPr lang="es-ES" sz="1400" b="0" u="none" strike="noStrike" baseline="0">
                        <a:solidFill>
                          <a:schemeClr val="tx1">
                            <a:lumMod val="75000"/>
                            <a:lumOff val="25000"/>
                          </a:schemeClr>
                        </a:solidFill>
                      </a:endParaRPr>
                    </a:p>
                    <a:p>
                      <a:pPr algn="ctr"/>
                      <a:r>
                        <a:rPr lang="es-ES" sz="1400" b="1" u="none" strike="noStrike" baseline="0">
                          <a:solidFill>
                            <a:schemeClr val="tx1">
                              <a:lumMod val="75000"/>
                              <a:lumOff val="25000"/>
                            </a:schemeClr>
                          </a:solidFill>
                        </a:rPr>
                        <a:t>Administrativas    Involucradas</a:t>
                      </a:r>
                      <a:endParaRPr lang="es-ES" sz="1400" b="0" i="0" u="none" strike="noStrike" baseline="0">
                        <a:solidFill>
                          <a:schemeClr val="tx1">
                            <a:lumMod val="75000"/>
                            <a:lumOff val="25000"/>
                          </a:schemeClr>
                        </a:solidFill>
                        <a:latin typeface="Calibri" panose="020F0502020204030204" pitchFamily="34" charset="0"/>
                      </a:endParaRPr>
                    </a:p>
                  </a:txBody>
                  <a:tcPr marL="6350" marR="6350" marT="6350" marB="0" anchor="ctr"/>
                </a:tc>
                <a:tc>
                  <a:txBody>
                    <a:bodyPr/>
                    <a:lstStyle/>
                    <a:p>
                      <a:pPr algn="ctr"/>
                      <a:r>
                        <a:rPr lang="es-ES" sz="1400" b="1" i="0" u="none" strike="noStrike" baseline="0">
                          <a:solidFill>
                            <a:schemeClr val="tx1">
                              <a:lumMod val="75000"/>
                              <a:lumOff val="25000"/>
                            </a:schemeClr>
                          </a:solidFill>
                          <a:latin typeface="Calibri" panose="020F0502020204030204" pitchFamily="34" charset="0"/>
                        </a:rPr>
                        <a:t>Fecha Programada para la Auditoría</a:t>
                      </a: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400" b="1" u="none" strike="noStrike" baseline="0">
                          <a:solidFill>
                            <a:schemeClr val="tx1">
                              <a:lumMod val="75000"/>
                              <a:lumOff val="25000"/>
                            </a:schemeClr>
                          </a:solidFill>
                        </a:rPr>
                        <a:t>Responsable </a:t>
                      </a:r>
                      <a:endParaRPr lang="es-ES" sz="1400" b="0" u="none" strike="noStrike" baseline="0">
                        <a:solidFill>
                          <a:schemeClr val="tx1">
                            <a:lumMod val="75000"/>
                            <a:lumOff val="25000"/>
                          </a:schemeClr>
                        </a:solidFill>
                      </a:endParaRPr>
                    </a:p>
                    <a:p>
                      <a:pPr algn="ctr"/>
                      <a:r>
                        <a:rPr lang="es-ES" sz="1400" b="1" u="none" strike="noStrike" baseline="0">
                          <a:solidFill>
                            <a:schemeClr val="tx1">
                              <a:lumMod val="75000"/>
                              <a:lumOff val="25000"/>
                            </a:schemeClr>
                          </a:solidFill>
                        </a:rPr>
                        <a:t>de la Atención de los Auditores</a:t>
                      </a:r>
                      <a:r>
                        <a:rPr lang="es-ES" sz="1400" b="0" u="none" strike="noStrike" baseline="0">
                          <a:solidFill>
                            <a:schemeClr val="tx1">
                              <a:lumMod val="75000"/>
                              <a:lumOff val="25000"/>
                            </a:schemeClr>
                          </a:solidFill>
                        </a:rPr>
                        <a:t>	</a:t>
                      </a:r>
                      <a:endParaRPr lang="es-ES" sz="1400" b="0" i="0" u="none" strike="noStrike" baseline="0">
                        <a:solidFill>
                          <a:schemeClr val="tx1">
                            <a:lumMod val="75000"/>
                            <a:lumOff val="25000"/>
                          </a:schemeClr>
                        </a:solidFill>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ES" sz="1100" b="0" u="none" strike="noStrike">
                          <a:solidFill>
                            <a:srgbClr val="FF0000"/>
                          </a:solidFill>
                          <a:effectLst/>
                        </a:rPr>
                        <a:t> Ejercicio 2023</a:t>
                      </a:r>
                      <a:endParaRPr lang="es-ES" sz="1100" b="0" i="0" u="none" strike="noStrike">
                        <a:solidFill>
                          <a:srgbClr val="FF0000"/>
                        </a:solidFill>
                        <a:effectLst/>
                        <a:latin typeface="Calibri" panose="020F0502020204030204" pitchFamily="34" charset="0"/>
                      </a:endParaRPr>
                    </a:p>
                  </a:txBody>
                  <a:tcPr marL="6350" marR="6350" marT="635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Contraloría</a:t>
                      </a:r>
                      <a:endParaRPr lang="es-MX" sz="1100" b="0" i="0" u="none" strike="noStrike">
                        <a:solidFill>
                          <a:srgbClr val="FF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Jurídica</a:t>
                      </a:r>
                      <a:endParaRPr lang="es-MX" sz="11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a:solidFill>
                            <a:srgbClr val="FF0000"/>
                          </a:solidFill>
                          <a:effectLst/>
                          <a:latin typeface="Calibri" panose="020F0502020204030204" pitchFamily="34" charset="0"/>
                        </a:rPr>
                        <a:t>10 de Noviembre 2024</a:t>
                      </a:r>
                    </a:p>
                  </a:txBody>
                  <a:tcPr marL="9525" marR="9525" marT="9525"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ISAF</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18 de Octubre 2024</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4"/>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SCG</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14 de enero de 2025</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5"/>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Ejercicio 2023</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Despacho Externo</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todas</a:t>
                      </a:r>
                      <a:endParaRPr lang="es-MX" sz="1100" b="0" i="0" u="none" strike="noStrike">
                        <a:solidFill>
                          <a:srgbClr val="FF0000"/>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21 de noviembre de 2024</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rgbClr val="FF0000"/>
                          </a:solidFill>
                          <a:effectLst/>
                        </a:rPr>
                        <a:t>Dirección Administrativa</a:t>
                      </a:r>
                      <a:endParaRPr lang="es-MX" sz="1100" b="0" i="0" u="none" strike="noStrike">
                        <a:solidFill>
                          <a:srgbClr val="FF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6"/>
                  </a:ext>
                </a:extLst>
              </a:tr>
            </a:tbl>
          </a:graphicData>
        </a:graphic>
      </p:graphicFrame>
      <p:sp>
        <p:nvSpPr>
          <p:cNvPr id="4" name="Rectángulo 3">
            <a:extLst>
              <a:ext uri="{FF2B5EF4-FFF2-40B4-BE49-F238E27FC236}">
                <a16:creationId xmlns:a16="http://schemas.microsoft.com/office/drawing/2014/main" id="{0E1B15FE-966A-18D2-537C-9A94F2BCC14B}"/>
              </a:ext>
            </a:extLst>
          </p:cNvPr>
          <p:cNvSpPr/>
          <p:nvPr/>
        </p:nvSpPr>
        <p:spPr>
          <a:xfrm>
            <a:off x="0"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20DC0C9B-69F4-F36E-22B0-D5F31C1B479C}"/>
              </a:ext>
            </a:extLst>
          </p:cNvPr>
          <p:cNvSpPr txBox="1"/>
          <p:nvPr/>
        </p:nvSpPr>
        <p:spPr>
          <a:xfrm>
            <a:off x="4139578" y="1408596"/>
            <a:ext cx="3912845" cy="400110"/>
          </a:xfrm>
          <a:prstGeom prst="rect">
            <a:avLst/>
          </a:prstGeom>
          <a:noFill/>
        </p:spPr>
        <p:txBody>
          <a:bodyPr wrap="square" lIns="91440" tIns="45720" rIns="91440" bIns="45720" rtlCol="0" anchor="t">
            <a:spAutoFit/>
          </a:bodyPr>
          <a:lstStyle/>
          <a:p>
            <a:pPr algn="ctr"/>
            <a:r>
              <a:rPr lang="es-MX" sz="2000" b="1" dirty="0">
                <a:solidFill>
                  <a:schemeClr val="tx1">
                    <a:lumMod val="75000"/>
                    <a:lumOff val="25000"/>
                  </a:schemeClr>
                </a:solidFill>
              </a:rPr>
              <a:t>Auditorías próximas por programar</a:t>
            </a:r>
            <a:endParaRPr lang="es-MX" sz="2000" b="1" dirty="0">
              <a:solidFill>
                <a:schemeClr val="tx1">
                  <a:lumMod val="75000"/>
                  <a:lumOff val="25000"/>
                </a:schemeClr>
              </a:solidFill>
              <a:ea typeface="Calibri"/>
              <a:cs typeface="Calibri"/>
            </a:endParaRPr>
          </a:p>
        </p:txBody>
      </p:sp>
      <p:grpSp>
        <p:nvGrpSpPr>
          <p:cNvPr id="6" name="Grupo 5">
            <a:extLst>
              <a:ext uri="{FF2B5EF4-FFF2-40B4-BE49-F238E27FC236}">
                <a16:creationId xmlns:a16="http://schemas.microsoft.com/office/drawing/2014/main" id="{E6F70479-A940-5107-0FDE-441830EA220D}"/>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18EDDA20-FE3E-583E-DE52-267C03107FB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Auditorías</a:t>
              </a:r>
            </a:p>
          </p:txBody>
        </p:sp>
        <p:grpSp>
          <p:nvGrpSpPr>
            <p:cNvPr id="9" name="Grupo 8">
              <a:extLst>
                <a:ext uri="{FF2B5EF4-FFF2-40B4-BE49-F238E27FC236}">
                  <a16:creationId xmlns:a16="http://schemas.microsoft.com/office/drawing/2014/main" id="{86824B1A-D240-8EBA-B677-0FBF8B414D72}"/>
                </a:ext>
              </a:extLst>
            </p:cNvPr>
            <p:cNvGrpSpPr/>
            <p:nvPr/>
          </p:nvGrpSpPr>
          <p:grpSpPr>
            <a:xfrm>
              <a:off x="346289" y="284341"/>
              <a:ext cx="11565257" cy="813283"/>
              <a:chOff x="346289" y="284341"/>
              <a:chExt cx="11565257" cy="813283"/>
            </a:xfrm>
          </p:grpSpPr>
          <p:grpSp>
            <p:nvGrpSpPr>
              <p:cNvPr id="12" name="Grupo 11">
                <a:extLst>
                  <a:ext uri="{FF2B5EF4-FFF2-40B4-BE49-F238E27FC236}">
                    <a16:creationId xmlns:a16="http://schemas.microsoft.com/office/drawing/2014/main" id="{06B7174E-4DEF-88DC-E8CE-9015A1BCB079}"/>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A15CD408-B8F8-BF69-7830-CB368904F4B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349FD469-ACE9-CE05-4F0B-AF2914C60398}"/>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5" name="CuadroTexto 14">
                <a:extLst>
                  <a:ext uri="{FF2B5EF4-FFF2-40B4-BE49-F238E27FC236}">
                    <a16:creationId xmlns:a16="http://schemas.microsoft.com/office/drawing/2014/main" id="{B9A4E679-8DAF-76C5-46B8-184D659C6CA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5670FDA7-35B5-5F4A-2A27-9054A2C51E1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268785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71D7A09-8A5E-80B7-0B27-91DA797B11AE}"/>
              </a:ext>
            </a:extLst>
          </p:cNvPr>
          <p:cNvGraphicFramePr>
            <a:graphicFrameLocks noGrp="1"/>
          </p:cNvGraphicFramePr>
          <p:nvPr>
            <p:extLst>
              <p:ext uri="{D42A27DB-BD31-4B8C-83A1-F6EECF244321}">
                <p14:modId xmlns:p14="http://schemas.microsoft.com/office/powerpoint/2010/main" val="2910868565"/>
              </p:ext>
            </p:extLst>
          </p:nvPr>
        </p:nvGraphicFramePr>
        <p:xfrm>
          <a:off x="346289" y="2574628"/>
          <a:ext cx="11565257" cy="2648020"/>
        </p:xfrm>
        <a:graphic>
          <a:graphicData uri="http://schemas.openxmlformats.org/drawingml/2006/table">
            <a:tbl>
              <a:tblPr bandRow="1"/>
              <a:tblGrid>
                <a:gridCol w="1174166">
                  <a:extLst>
                    <a:ext uri="{9D8B030D-6E8A-4147-A177-3AD203B41FA5}">
                      <a16:colId xmlns:a16="http://schemas.microsoft.com/office/drawing/2014/main" val="3064937820"/>
                    </a:ext>
                  </a:extLst>
                </a:gridCol>
                <a:gridCol w="1137684">
                  <a:extLst>
                    <a:ext uri="{9D8B030D-6E8A-4147-A177-3AD203B41FA5}">
                      <a16:colId xmlns:a16="http://schemas.microsoft.com/office/drawing/2014/main" val="3968279530"/>
                    </a:ext>
                  </a:extLst>
                </a:gridCol>
                <a:gridCol w="1148316">
                  <a:extLst>
                    <a:ext uri="{9D8B030D-6E8A-4147-A177-3AD203B41FA5}">
                      <a16:colId xmlns:a16="http://schemas.microsoft.com/office/drawing/2014/main" val="1495763014"/>
                    </a:ext>
                  </a:extLst>
                </a:gridCol>
                <a:gridCol w="956930">
                  <a:extLst>
                    <a:ext uri="{9D8B030D-6E8A-4147-A177-3AD203B41FA5}">
                      <a16:colId xmlns:a16="http://schemas.microsoft.com/office/drawing/2014/main" val="1962666420"/>
                    </a:ext>
                  </a:extLst>
                </a:gridCol>
                <a:gridCol w="4125433">
                  <a:extLst>
                    <a:ext uri="{9D8B030D-6E8A-4147-A177-3AD203B41FA5}">
                      <a16:colId xmlns:a16="http://schemas.microsoft.com/office/drawing/2014/main" val="3006947712"/>
                    </a:ext>
                  </a:extLst>
                </a:gridCol>
                <a:gridCol w="3022728">
                  <a:extLst>
                    <a:ext uri="{9D8B030D-6E8A-4147-A177-3AD203B41FA5}">
                      <a16:colId xmlns:a16="http://schemas.microsoft.com/office/drawing/2014/main" val="2727990579"/>
                    </a:ext>
                  </a:extLst>
                </a:gridCol>
              </a:tblGrid>
              <a:tr h="608625">
                <a:tc>
                  <a:txBody>
                    <a:bodyPr/>
                    <a:lstStyle/>
                    <a:p>
                      <a:pPr algn="ctr" fontAlgn="ctr"/>
                      <a:r>
                        <a:rPr lang="es-ES" sz="1500" b="1" i="0" u="none" strike="noStrike">
                          <a:solidFill>
                            <a:schemeClr val="bg1"/>
                          </a:solidFill>
                          <a:effectLst/>
                          <a:latin typeface="+mn-lt"/>
                        </a:rPr>
                        <a:t>Ente Fiscalizador</a:t>
                      </a:r>
                      <a:endParaRPr lang="es-ES" sz="1500" b="1">
                        <a:solidFill>
                          <a:schemeClr val="bg1"/>
                        </a:solidFill>
                        <a:latin typeface="+mn-lt"/>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Tipo de Auditoría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No. Auditoría y/o ID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Periodo Revisado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 Observaciones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Estatus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extLst>
                  <a:ext uri="{0D108BD9-81ED-4DB2-BD59-A6C34878D82A}">
                    <a16:rowId xmlns:a16="http://schemas.microsoft.com/office/drawing/2014/main" val="1601496969"/>
                  </a:ext>
                </a:extLst>
              </a:tr>
              <a:tr h="323678">
                <a:tc>
                  <a:txBody>
                    <a:bodyPr/>
                    <a:lstStyle/>
                    <a:p>
                      <a:pPr algn="ctr" fontAlgn="ctr"/>
                      <a:r>
                        <a:rPr lang="es-ES" sz="1200" b="0" i="0" u="none" strike="noStrike">
                          <a:solidFill>
                            <a:srgbClr val="FF0000"/>
                          </a:solidFill>
                          <a:effectLst/>
                          <a:latin typeface="Helvetica Neue"/>
                        </a:rPr>
                        <a:t>ASF</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Auditoria Financiera.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No.123.2024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dirty="0">
                          <a:solidFill>
                            <a:srgbClr val="FF0000"/>
                          </a:solidFill>
                          <a:effectLst/>
                          <a:latin typeface="Helvetica Neue"/>
                        </a:rPr>
                        <a:t>2025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a:solidFill>
                            <a:srgbClr val="FF0000"/>
                          </a:solidFill>
                          <a:effectLst/>
                          <a:latin typeface="Helvetica Neue"/>
                        </a:rPr>
                        <a:t>Se encuentra haciendo un conteo de los materiales que fueron adquiridos en el presente año.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En proceso de solventación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267165"/>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309941"/>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850786"/>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191643"/>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039883"/>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dirty="0">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3517711"/>
                  </a:ext>
                </a:extLst>
              </a:tr>
            </a:tbl>
          </a:graphicData>
        </a:graphic>
      </p:graphicFrame>
      <p:sp>
        <p:nvSpPr>
          <p:cNvPr id="6" name="Rectángulo 5">
            <a:extLst>
              <a:ext uri="{FF2B5EF4-FFF2-40B4-BE49-F238E27FC236}">
                <a16:creationId xmlns:a16="http://schemas.microsoft.com/office/drawing/2014/main" id="{3B9E533D-32B5-28CB-7E09-3CE2EE1682B5}"/>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19F359D7-D44E-3FB1-4513-F6926430B4F5}"/>
              </a:ext>
            </a:extLst>
          </p:cNvPr>
          <p:cNvGrpSpPr/>
          <p:nvPr/>
        </p:nvGrpSpPr>
        <p:grpSpPr>
          <a:xfrm>
            <a:off x="346289" y="284341"/>
            <a:ext cx="11565257" cy="813283"/>
            <a:chOff x="346289" y="284341"/>
            <a:chExt cx="11565257" cy="813283"/>
          </a:xfrm>
        </p:grpSpPr>
        <p:sp>
          <p:nvSpPr>
            <p:cNvPr id="8" name="Google Shape;364;p19">
              <a:extLst>
                <a:ext uri="{FF2B5EF4-FFF2-40B4-BE49-F238E27FC236}">
                  <a16:creationId xmlns:a16="http://schemas.microsoft.com/office/drawing/2014/main" id="{2BAF657A-4A5F-DA41-1BBE-02F038F913EE}"/>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Observaciones</a:t>
              </a:r>
            </a:p>
          </p:txBody>
        </p:sp>
        <p:grpSp>
          <p:nvGrpSpPr>
            <p:cNvPr id="9" name="Grupo 8">
              <a:extLst>
                <a:ext uri="{FF2B5EF4-FFF2-40B4-BE49-F238E27FC236}">
                  <a16:creationId xmlns:a16="http://schemas.microsoft.com/office/drawing/2014/main" id="{CD22B0C0-1199-8F78-2560-BD6291AE3BE9}"/>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48530424-923C-1005-C309-B4740E1D642F}"/>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73F4186-F1A9-2E32-842B-D318DBFABA4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3583C48F-AD57-A267-49E0-E985492CCBFB}"/>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1" name="CuadroTexto 10">
                <a:extLst>
                  <a:ext uri="{FF2B5EF4-FFF2-40B4-BE49-F238E27FC236}">
                    <a16:creationId xmlns:a16="http://schemas.microsoft.com/office/drawing/2014/main" id="{7F753952-3925-4A54-8FB7-56AC02AF578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B67FDECB-2F85-781B-9F91-B34A603B5E79}"/>
              </a:ext>
            </a:extLst>
          </p:cNvPr>
          <p:cNvSpPr txBox="1"/>
          <p:nvPr/>
        </p:nvSpPr>
        <p:spPr>
          <a:xfrm>
            <a:off x="4125741" y="1786520"/>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Estatus de Observaciones</a:t>
            </a:r>
          </a:p>
        </p:txBody>
      </p:sp>
      <p:sp>
        <p:nvSpPr>
          <p:cNvPr id="5" name="CuadroTexto 4">
            <a:extLst>
              <a:ext uri="{FF2B5EF4-FFF2-40B4-BE49-F238E27FC236}">
                <a16:creationId xmlns:a16="http://schemas.microsoft.com/office/drawing/2014/main" id="{EA82F225-697A-1392-1EB3-29918184FE9A}"/>
              </a:ext>
            </a:extLst>
          </p:cNvPr>
          <p:cNvSpPr txBox="1"/>
          <p:nvPr/>
        </p:nvSpPr>
        <p:spPr>
          <a:xfrm>
            <a:off x="725414" y="1128320"/>
            <a:ext cx="10807006" cy="738664"/>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Punto 6. Inciso b. La descripción de las observaciones recurrentes determinadas por las diferentes instancias fiscalizadoras, identificando las causas que las originan y acciones para evitar que se continúen presentando; así como, aquellas pendientes de solventar con antigüedad mayor a seis meses…</a:t>
            </a:r>
          </a:p>
        </p:txBody>
      </p:sp>
      <p:sp>
        <p:nvSpPr>
          <p:cNvPr id="12" name="CuadroTexto 11">
            <a:extLst>
              <a:ext uri="{FF2B5EF4-FFF2-40B4-BE49-F238E27FC236}">
                <a16:creationId xmlns:a16="http://schemas.microsoft.com/office/drawing/2014/main" id="{3DC411C3-F8BB-2A02-0B69-A2A8FA10A533}"/>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36545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75D693ED-2399-2DD3-9316-9E19025B18C0}"/>
              </a:ext>
            </a:extLst>
          </p:cNvPr>
          <p:cNvSpPr txBox="1"/>
          <p:nvPr/>
        </p:nvSpPr>
        <p:spPr>
          <a:xfrm>
            <a:off x="389791" y="1377356"/>
            <a:ext cx="11410893" cy="1015663"/>
          </a:xfrm>
          <a:prstGeom prst="rect">
            <a:avLst/>
          </a:prstGeom>
          <a:noFill/>
        </p:spPr>
        <p:txBody>
          <a:bodyPr wrap="square">
            <a:spAutoFit/>
          </a:bodyPr>
          <a:lstStyle/>
          <a:p>
            <a:r>
              <a:rPr lang="es-ES" sz="2000" b="0" i="0" u="none" strike="noStrike" baseline="0">
                <a:solidFill>
                  <a:srgbClr val="FF0000"/>
                </a:solidFill>
                <a:cs typeface="Arial" panose="020B0604020202020204" pitchFamily="34" charset="0"/>
              </a:rPr>
              <a:t>En este apartado se presentarán las dificultades o situaciones que causan problemas para ser analizadas e identificar las debilidades de control interno o riesgos, mismos que deberán ser revisados y tratados en la siguiente sesión del Comité. </a:t>
            </a:r>
            <a:endParaRPr lang="es-ES" sz="3200" b="0" i="0" u="none" strike="noStrike" baseline="0">
              <a:solidFill>
                <a:srgbClr val="FF0000"/>
              </a:solidFill>
              <a:latin typeface="Arial" panose="020B0604020202020204" pitchFamily="34" charset="0"/>
            </a:endParaRPr>
          </a:p>
        </p:txBody>
      </p:sp>
      <p:sp>
        <p:nvSpPr>
          <p:cNvPr id="2" name="Rectángulo 1">
            <a:extLst>
              <a:ext uri="{FF2B5EF4-FFF2-40B4-BE49-F238E27FC236}">
                <a16:creationId xmlns:a16="http://schemas.microsoft.com/office/drawing/2014/main" id="{1EE66C18-822E-9819-7469-AD50CF422A1E}"/>
              </a:ext>
            </a:extLst>
          </p:cNvPr>
          <p:cNvSpPr/>
          <p:nvPr/>
        </p:nvSpPr>
        <p:spPr>
          <a:xfrm>
            <a:off x="-1524" y="0"/>
            <a:ext cx="12193524" cy="297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0BE0BFED-8770-3393-84D1-C29CF43185B7}"/>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F61CA606-9F4B-33B2-CBD8-283A83C6643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Asuntos Generales</a:t>
              </a:r>
            </a:p>
          </p:txBody>
        </p:sp>
        <p:grpSp>
          <p:nvGrpSpPr>
            <p:cNvPr id="6" name="Grupo 5">
              <a:extLst>
                <a:ext uri="{FF2B5EF4-FFF2-40B4-BE49-F238E27FC236}">
                  <a16:creationId xmlns:a16="http://schemas.microsoft.com/office/drawing/2014/main" id="{4DB9F9B3-DF06-29E4-B403-25C6CEA5A28E}"/>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6ED9B812-6CDA-BD04-B0BA-941F0BFE3BCA}"/>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B4436B0D-2B8C-E4C3-5BCC-4B4635863A0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27F1390D-39D0-E099-5E70-3EF89EA7D123}"/>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9" name="CuadroTexto 8">
                <a:extLst>
                  <a:ext uri="{FF2B5EF4-FFF2-40B4-BE49-F238E27FC236}">
                    <a16:creationId xmlns:a16="http://schemas.microsoft.com/office/drawing/2014/main" id="{E4F83F0F-D643-ACE8-53F5-D5862BE4EC36}"/>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8" name="CuadroTexto 7">
            <a:extLst>
              <a:ext uri="{FF2B5EF4-FFF2-40B4-BE49-F238E27FC236}">
                <a16:creationId xmlns:a16="http://schemas.microsoft.com/office/drawing/2014/main" id="{D5C01961-C429-4693-2440-715C572DF64C}"/>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1664008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0" name="Grupo 99">
            <a:extLst>
              <a:ext uri="{FF2B5EF4-FFF2-40B4-BE49-F238E27FC236}">
                <a16:creationId xmlns:a16="http://schemas.microsoft.com/office/drawing/2014/main" id="{002943AC-87C1-0AFC-4068-D2B225926499}"/>
              </a:ext>
            </a:extLst>
          </p:cNvPr>
          <p:cNvGrpSpPr/>
          <p:nvPr/>
        </p:nvGrpSpPr>
        <p:grpSpPr>
          <a:xfrm>
            <a:off x="346289" y="284341"/>
            <a:ext cx="11565257" cy="813283"/>
            <a:chOff x="346289" y="284341"/>
            <a:chExt cx="11565257" cy="813283"/>
          </a:xfrm>
        </p:grpSpPr>
        <p:sp>
          <p:nvSpPr>
            <p:cNvPr id="101" name="Google Shape;364;p19">
              <a:extLst>
                <a:ext uri="{FF2B5EF4-FFF2-40B4-BE49-F238E27FC236}">
                  <a16:creationId xmlns:a16="http://schemas.microsoft.com/office/drawing/2014/main" id="{6ABEC1BD-311B-7013-4A29-D65D1366450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Calendario de Sesiones</a:t>
              </a:r>
            </a:p>
          </p:txBody>
        </p:sp>
        <p:grpSp>
          <p:nvGrpSpPr>
            <p:cNvPr id="102" name="Grupo 101">
              <a:extLst>
                <a:ext uri="{FF2B5EF4-FFF2-40B4-BE49-F238E27FC236}">
                  <a16:creationId xmlns:a16="http://schemas.microsoft.com/office/drawing/2014/main" id="{04A1717E-83FA-F881-9F62-495C2D1C4DC6}"/>
                </a:ext>
              </a:extLst>
            </p:cNvPr>
            <p:cNvGrpSpPr/>
            <p:nvPr/>
          </p:nvGrpSpPr>
          <p:grpSpPr>
            <a:xfrm>
              <a:off x="346289" y="284341"/>
              <a:ext cx="11565257" cy="813283"/>
              <a:chOff x="346289" y="284341"/>
              <a:chExt cx="11565257" cy="813283"/>
            </a:xfrm>
          </p:grpSpPr>
          <p:grpSp>
            <p:nvGrpSpPr>
              <p:cNvPr id="103" name="Grupo 102">
                <a:extLst>
                  <a:ext uri="{FF2B5EF4-FFF2-40B4-BE49-F238E27FC236}">
                    <a16:creationId xmlns:a16="http://schemas.microsoft.com/office/drawing/2014/main" id="{4C8E8400-07E8-103E-8A21-B032F128A4CC}"/>
                  </a:ext>
                </a:extLst>
              </p:cNvPr>
              <p:cNvGrpSpPr/>
              <p:nvPr/>
            </p:nvGrpSpPr>
            <p:grpSpPr>
              <a:xfrm>
                <a:off x="346289" y="284341"/>
                <a:ext cx="11565257" cy="813283"/>
                <a:chOff x="346289" y="284341"/>
                <a:chExt cx="11565257" cy="813283"/>
              </a:xfrm>
            </p:grpSpPr>
            <p:cxnSp>
              <p:nvCxnSpPr>
                <p:cNvPr id="105" name="Conector recto 104">
                  <a:extLst>
                    <a:ext uri="{FF2B5EF4-FFF2-40B4-BE49-F238E27FC236}">
                      <a16:creationId xmlns:a16="http://schemas.microsoft.com/office/drawing/2014/main" id="{A4E1CF16-E92E-288C-FCFF-2B63CBA84E1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06" name="Google Shape;188;p2" descr="Un conjunto de letras blancas en un fondo blanco&#10;&#10;Descripción generada automáticamente con confianza media">
                  <a:extLst>
                    <a:ext uri="{FF2B5EF4-FFF2-40B4-BE49-F238E27FC236}">
                      <a16:creationId xmlns:a16="http://schemas.microsoft.com/office/drawing/2014/main" id="{AF627BCC-4C7D-AA4B-3B4B-D9B4FAEB1779}"/>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104" name="CuadroTexto 103">
                <a:extLst>
                  <a:ext uri="{FF2B5EF4-FFF2-40B4-BE49-F238E27FC236}">
                    <a16:creationId xmlns:a16="http://schemas.microsoft.com/office/drawing/2014/main" id="{70F74356-2E29-EA6B-A948-7CBF6CD9C44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07" name="CuadroTexto 106">
            <a:extLst>
              <a:ext uri="{FF2B5EF4-FFF2-40B4-BE49-F238E27FC236}">
                <a16:creationId xmlns:a16="http://schemas.microsoft.com/office/drawing/2014/main" id="{60EEB758-E932-ED47-E663-5BD9348A29B7}"/>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
        <p:nvSpPr>
          <p:cNvPr id="108" name="CuadroTexto 107">
            <a:extLst>
              <a:ext uri="{FF2B5EF4-FFF2-40B4-BE49-F238E27FC236}">
                <a16:creationId xmlns:a16="http://schemas.microsoft.com/office/drawing/2014/main" id="{B899A081-8E6F-E8B4-F696-6895E564D93B}"/>
              </a:ext>
            </a:extLst>
          </p:cNvPr>
          <p:cNvSpPr txBox="1"/>
          <p:nvPr/>
        </p:nvSpPr>
        <p:spPr>
          <a:xfrm>
            <a:off x="691816" y="1459546"/>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37. El calendario de sesiones trimestrales ordinarias para el siguiente ejercicio fiscal se aprobará en la última sesión ordinaria del año inmediato anterior…</a:t>
            </a:r>
          </a:p>
        </p:txBody>
      </p:sp>
      <p:pic>
        <p:nvPicPr>
          <p:cNvPr id="3" name="Imagen 2">
            <a:extLst>
              <a:ext uri="{FF2B5EF4-FFF2-40B4-BE49-F238E27FC236}">
                <a16:creationId xmlns:a16="http://schemas.microsoft.com/office/drawing/2014/main" id="{DC1612F5-6B93-4A0F-87A7-CBB0A423A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06" y="2344688"/>
            <a:ext cx="10471025" cy="3018746"/>
          </a:xfrm>
          <a:prstGeom prst="rect">
            <a:avLst/>
          </a:prstGeom>
        </p:spPr>
      </p:pic>
      <p:sp>
        <p:nvSpPr>
          <p:cNvPr id="4" name="CuadroTexto 3">
            <a:extLst>
              <a:ext uri="{FF2B5EF4-FFF2-40B4-BE49-F238E27FC236}">
                <a16:creationId xmlns:a16="http://schemas.microsoft.com/office/drawing/2014/main" id="{08610DED-82B4-483E-AF0B-0B752B862085}"/>
              </a:ext>
            </a:extLst>
          </p:cNvPr>
          <p:cNvSpPr txBox="1"/>
          <p:nvPr/>
        </p:nvSpPr>
        <p:spPr>
          <a:xfrm>
            <a:off x="1099335" y="3429000"/>
            <a:ext cx="1448656" cy="369332"/>
          </a:xfrm>
          <a:prstGeom prst="rect">
            <a:avLst/>
          </a:prstGeom>
          <a:noFill/>
        </p:spPr>
        <p:txBody>
          <a:bodyPr wrap="square" lIns="91440" tIns="45720" rIns="91440" bIns="45720" rtlCol="0" anchor="t">
            <a:spAutoFit/>
          </a:bodyPr>
          <a:lstStyle/>
          <a:p>
            <a:r>
              <a:rPr lang="es-MX" dirty="0">
                <a:solidFill>
                  <a:schemeClr val="bg1"/>
                </a:solidFill>
              </a:rPr>
              <a:t>32 de enero</a:t>
            </a:r>
          </a:p>
        </p:txBody>
      </p:sp>
      <p:sp>
        <p:nvSpPr>
          <p:cNvPr id="109" name="CuadroTexto 108">
            <a:extLst>
              <a:ext uri="{FF2B5EF4-FFF2-40B4-BE49-F238E27FC236}">
                <a16:creationId xmlns:a16="http://schemas.microsoft.com/office/drawing/2014/main" id="{0C3D8CE2-58AC-4190-8C67-38CB1BB9A429}"/>
              </a:ext>
            </a:extLst>
          </p:cNvPr>
          <p:cNvSpPr txBox="1"/>
          <p:nvPr/>
        </p:nvSpPr>
        <p:spPr>
          <a:xfrm>
            <a:off x="3974387" y="3434610"/>
            <a:ext cx="1448656" cy="369332"/>
          </a:xfrm>
          <a:prstGeom prst="rect">
            <a:avLst/>
          </a:prstGeom>
          <a:noFill/>
        </p:spPr>
        <p:txBody>
          <a:bodyPr wrap="square" rtlCol="0">
            <a:spAutoFit/>
          </a:bodyPr>
          <a:lstStyle/>
          <a:p>
            <a:r>
              <a:rPr lang="es-MX">
                <a:solidFill>
                  <a:schemeClr val="bg1"/>
                </a:solidFill>
              </a:rPr>
              <a:t>32 de Abril </a:t>
            </a:r>
          </a:p>
        </p:txBody>
      </p:sp>
      <p:sp>
        <p:nvSpPr>
          <p:cNvPr id="110" name="CuadroTexto 109">
            <a:extLst>
              <a:ext uri="{FF2B5EF4-FFF2-40B4-BE49-F238E27FC236}">
                <a16:creationId xmlns:a16="http://schemas.microsoft.com/office/drawing/2014/main" id="{7C9C837A-064A-4928-B9F7-64E53FB70C56}"/>
              </a:ext>
            </a:extLst>
          </p:cNvPr>
          <p:cNvSpPr txBox="1"/>
          <p:nvPr/>
        </p:nvSpPr>
        <p:spPr>
          <a:xfrm>
            <a:off x="6848832" y="3429000"/>
            <a:ext cx="1448656" cy="369332"/>
          </a:xfrm>
          <a:prstGeom prst="rect">
            <a:avLst/>
          </a:prstGeom>
          <a:noFill/>
        </p:spPr>
        <p:txBody>
          <a:bodyPr wrap="square" rtlCol="0">
            <a:spAutoFit/>
          </a:bodyPr>
          <a:lstStyle/>
          <a:p>
            <a:r>
              <a:rPr lang="es-MX">
                <a:solidFill>
                  <a:schemeClr val="bg1"/>
                </a:solidFill>
              </a:rPr>
              <a:t>32 de julio</a:t>
            </a:r>
          </a:p>
        </p:txBody>
      </p:sp>
      <p:sp>
        <p:nvSpPr>
          <p:cNvPr id="111" name="CuadroTexto 110">
            <a:extLst>
              <a:ext uri="{FF2B5EF4-FFF2-40B4-BE49-F238E27FC236}">
                <a16:creationId xmlns:a16="http://schemas.microsoft.com/office/drawing/2014/main" id="{36720A12-E67C-4A68-9142-2F5219206426}"/>
              </a:ext>
            </a:extLst>
          </p:cNvPr>
          <p:cNvSpPr txBox="1"/>
          <p:nvPr/>
        </p:nvSpPr>
        <p:spPr>
          <a:xfrm>
            <a:off x="9644008" y="3429000"/>
            <a:ext cx="1565097" cy="369332"/>
          </a:xfrm>
          <a:prstGeom prst="rect">
            <a:avLst/>
          </a:prstGeom>
          <a:noFill/>
        </p:spPr>
        <p:txBody>
          <a:bodyPr wrap="square" rtlCol="0">
            <a:spAutoFit/>
          </a:bodyPr>
          <a:lstStyle/>
          <a:p>
            <a:r>
              <a:rPr lang="es-MX">
                <a:solidFill>
                  <a:schemeClr val="bg1"/>
                </a:solidFill>
              </a:rPr>
              <a:t>32 de octubre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E5A3D06F-0A51-9D1D-B5C7-4D1043A71AFC}"/>
              </a:ext>
            </a:extLst>
          </p:cNvPr>
          <p:cNvGraphicFramePr>
            <a:graphicFrameLocks noGrp="1"/>
          </p:cNvGraphicFramePr>
          <p:nvPr>
            <p:extLst>
              <p:ext uri="{D42A27DB-BD31-4B8C-83A1-F6EECF244321}">
                <p14:modId xmlns:p14="http://schemas.microsoft.com/office/powerpoint/2010/main" val="627299923"/>
              </p:ext>
            </p:extLst>
          </p:nvPr>
        </p:nvGraphicFramePr>
        <p:xfrm>
          <a:off x="346289" y="2194560"/>
          <a:ext cx="11565258" cy="3235491"/>
        </p:xfrm>
        <a:graphic>
          <a:graphicData uri="http://schemas.openxmlformats.org/drawingml/2006/table">
            <a:tbl>
              <a:tblPr firstRow="1" bandRow="1">
                <a:tableStyleId>{7DF18680-E054-41AD-8BC1-D1AEF772440D}</a:tableStyleId>
              </a:tblPr>
              <a:tblGrid>
                <a:gridCol w="813066">
                  <a:extLst>
                    <a:ext uri="{9D8B030D-6E8A-4147-A177-3AD203B41FA5}">
                      <a16:colId xmlns:a16="http://schemas.microsoft.com/office/drawing/2014/main" val="3952619112"/>
                    </a:ext>
                  </a:extLst>
                </a:gridCol>
                <a:gridCol w="1416169">
                  <a:extLst>
                    <a:ext uri="{9D8B030D-6E8A-4147-A177-3AD203B41FA5}">
                      <a16:colId xmlns:a16="http://schemas.microsoft.com/office/drawing/2014/main" val="1358587085"/>
                    </a:ext>
                  </a:extLst>
                </a:gridCol>
                <a:gridCol w="3700665">
                  <a:extLst>
                    <a:ext uri="{9D8B030D-6E8A-4147-A177-3AD203B41FA5}">
                      <a16:colId xmlns:a16="http://schemas.microsoft.com/office/drawing/2014/main" val="2019114851"/>
                    </a:ext>
                  </a:extLst>
                </a:gridCol>
                <a:gridCol w="1450661">
                  <a:extLst>
                    <a:ext uri="{9D8B030D-6E8A-4147-A177-3AD203B41FA5}">
                      <a16:colId xmlns:a16="http://schemas.microsoft.com/office/drawing/2014/main" val="1399010"/>
                    </a:ext>
                  </a:extLst>
                </a:gridCol>
                <a:gridCol w="1394899">
                  <a:extLst>
                    <a:ext uri="{9D8B030D-6E8A-4147-A177-3AD203B41FA5}">
                      <a16:colId xmlns:a16="http://schemas.microsoft.com/office/drawing/2014/main" val="1832999976"/>
                    </a:ext>
                  </a:extLst>
                </a:gridCol>
                <a:gridCol w="1394899">
                  <a:extLst>
                    <a:ext uri="{9D8B030D-6E8A-4147-A177-3AD203B41FA5}">
                      <a16:colId xmlns:a16="http://schemas.microsoft.com/office/drawing/2014/main" val="2438186600"/>
                    </a:ext>
                  </a:extLst>
                </a:gridCol>
                <a:gridCol w="1394899">
                  <a:extLst>
                    <a:ext uri="{9D8B030D-6E8A-4147-A177-3AD203B41FA5}">
                      <a16:colId xmlns:a16="http://schemas.microsoft.com/office/drawing/2014/main" val="2499031169"/>
                    </a:ext>
                  </a:extLst>
                </a:gridCol>
              </a:tblGrid>
              <a:tr h="630891">
                <a:tc>
                  <a:txBody>
                    <a:bodyPr/>
                    <a:lstStyle/>
                    <a:p>
                      <a:pPr algn="ctr"/>
                      <a:r>
                        <a:rPr lang="es-MX" sz="1400" b="1"/>
                        <a:t>Rubro</a:t>
                      </a:r>
                    </a:p>
                  </a:txBody>
                  <a:tcPr anchor="ct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dirty="0"/>
                        <a:t>Número de Acuerdo</a:t>
                      </a:r>
                    </a:p>
                  </a:txBody>
                  <a:tcPr anchor="ctr">
                    <a:solidFill>
                      <a:srgbClr val="A50021"/>
                    </a:solidFill>
                  </a:tcPr>
                </a:tc>
                <a:tc>
                  <a:txBody>
                    <a:bodyPr/>
                    <a:lstStyle/>
                    <a:p>
                      <a:pPr algn="ctr"/>
                      <a:r>
                        <a:rPr lang="es-MX" sz="1400" b="1" dirty="0"/>
                        <a:t>Descripción</a:t>
                      </a:r>
                    </a:p>
                  </a:txBody>
                  <a:tcPr anchor="ctr">
                    <a:solidFill>
                      <a:srgbClr val="A50021"/>
                    </a:solidFill>
                  </a:tcPr>
                </a:tc>
                <a:tc>
                  <a:txBody>
                    <a:bodyPr/>
                    <a:lstStyle/>
                    <a:p>
                      <a:pPr algn="ctr"/>
                      <a:r>
                        <a:rPr lang="es-MX" sz="1400" b="1" dirty="0"/>
                        <a:t>Responsable</a:t>
                      </a:r>
                    </a:p>
                  </a:txBody>
                  <a:tcPr anchor="ctr">
                    <a:solidFill>
                      <a:srgbClr val="A50021"/>
                    </a:solidFill>
                  </a:tcPr>
                </a:tc>
                <a:tc>
                  <a:txBody>
                    <a:bodyPr/>
                    <a:lstStyle/>
                    <a:p>
                      <a:pPr algn="ctr"/>
                      <a:r>
                        <a:rPr lang="es-MX" sz="1400" b="1"/>
                        <a:t>Fecha de Compromiso</a:t>
                      </a:r>
                    </a:p>
                  </a:txBody>
                  <a:tcPr anchor="ctr">
                    <a:solidFill>
                      <a:srgbClr val="A50021"/>
                    </a:solidFill>
                  </a:tcPr>
                </a:tc>
                <a:tc>
                  <a:txBody>
                    <a:bodyPr/>
                    <a:lstStyle/>
                    <a:p>
                      <a:pPr algn="ctr"/>
                      <a:r>
                        <a:rPr lang="es-MX" sz="1400" b="1" dirty="0"/>
                        <a:t>Impacto de no Cumplirse</a:t>
                      </a:r>
                    </a:p>
                  </a:txBody>
                  <a:tcPr anchor="ctr">
                    <a:solidFill>
                      <a:srgbClr val="A50021"/>
                    </a:solidFill>
                  </a:tcPr>
                </a:tc>
                <a:tc>
                  <a:txBody>
                    <a:bodyPr/>
                    <a:lstStyle/>
                    <a:p>
                      <a:pPr algn="ctr"/>
                      <a:r>
                        <a:rPr lang="es-MX" sz="1400" b="1" dirty="0"/>
                        <a:t>Compete a la Institución </a:t>
                      </a:r>
                    </a:p>
                  </a:txBody>
                  <a:tcPr anchor="ctr">
                    <a:solidFill>
                      <a:srgbClr val="A50021"/>
                    </a:solidFill>
                  </a:tcPr>
                </a:tc>
                <a:extLst>
                  <a:ext uri="{0D108BD9-81ED-4DB2-BD59-A6C34878D82A}">
                    <a16:rowId xmlns:a16="http://schemas.microsoft.com/office/drawing/2014/main" val="3263838585"/>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590479150"/>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2939512927"/>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1724586865"/>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1712800918"/>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dirty="0">
                        <a:solidFill>
                          <a:schemeClr val="tx1">
                            <a:lumMod val="75000"/>
                            <a:lumOff val="25000"/>
                          </a:schemeClr>
                        </a:solidFill>
                      </a:endParaRPr>
                    </a:p>
                  </a:txBody>
                  <a:tcPr/>
                </a:tc>
                <a:extLst>
                  <a:ext uri="{0D108BD9-81ED-4DB2-BD59-A6C34878D82A}">
                    <a16:rowId xmlns:a16="http://schemas.microsoft.com/office/drawing/2014/main" val="3237164509"/>
                  </a:ext>
                </a:extLst>
              </a:tr>
            </a:tbl>
          </a:graphicData>
        </a:graphic>
      </p:graphicFrame>
      <p:sp>
        <p:nvSpPr>
          <p:cNvPr id="2" name="Rectángulo 1">
            <a:extLst>
              <a:ext uri="{FF2B5EF4-FFF2-40B4-BE49-F238E27FC236}">
                <a16:creationId xmlns:a16="http://schemas.microsoft.com/office/drawing/2014/main" id="{6B8818D7-91BC-0121-BF61-1CA6DF065E61}"/>
              </a:ext>
            </a:extLst>
          </p:cNvPr>
          <p:cNvSpPr/>
          <p:nvPr/>
        </p:nvSpPr>
        <p:spPr>
          <a:xfrm>
            <a:off x="0" y="0"/>
            <a:ext cx="12192000" cy="213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CEF398B2-E5C0-5BD5-A4EF-3BEA3F2CB79F}"/>
              </a:ext>
            </a:extLst>
          </p:cNvPr>
          <p:cNvSpPr txBox="1"/>
          <p:nvPr/>
        </p:nvSpPr>
        <p:spPr>
          <a:xfrm>
            <a:off x="375549" y="1209806"/>
            <a:ext cx="11535997"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Punto VII. Revisión y ratificación de los acuerdos adoptados en la reunión. A petición expresa, cualquiera de los integrantes propietarios, invitados o el órgano de vigilancia, podrán solicitar se incorporen asuntos trascendentales a la orden del día.</a:t>
            </a:r>
          </a:p>
        </p:txBody>
      </p:sp>
      <p:grpSp>
        <p:nvGrpSpPr>
          <p:cNvPr id="4" name="Grupo 3">
            <a:extLst>
              <a:ext uri="{FF2B5EF4-FFF2-40B4-BE49-F238E27FC236}">
                <a16:creationId xmlns:a16="http://schemas.microsoft.com/office/drawing/2014/main" id="{8CCF8817-CEB0-9804-1055-34F783996B61}"/>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AB071173-AC70-E3C6-2EAE-EFEE39A8F42D}"/>
                </a:ext>
              </a:extLst>
            </p:cNvPr>
            <p:cNvSpPr txBox="1"/>
            <p:nvPr/>
          </p:nvSpPr>
          <p:spPr>
            <a:xfrm>
              <a:off x="6848832" y="314997"/>
              <a:ext cx="4645746"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Revisión y Ratificación de Acuerdos </a:t>
              </a:r>
            </a:p>
          </p:txBody>
        </p:sp>
        <p:grpSp>
          <p:nvGrpSpPr>
            <p:cNvPr id="7" name="Grupo 6">
              <a:extLst>
                <a:ext uri="{FF2B5EF4-FFF2-40B4-BE49-F238E27FC236}">
                  <a16:creationId xmlns:a16="http://schemas.microsoft.com/office/drawing/2014/main" id="{FCE3DF91-3CF8-C784-B1F3-4D1186232F09}"/>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46B212DC-3195-9F0C-64AE-49FEEC1DB7A3}"/>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6227A63F-51BC-87B3-A127-D6AD410AD02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2B5E2265-7563-5695-0A5F-B854FFD84258}"/>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10" name="CuadroTexto 9">
                <a:extLst>
                  <a:ext uri="{FF2B5EF4-FFF2-40B4-BE49-F238E27FC236}">
                    <a16:creationId xmlns:a16="http://schemas.microsoft.com/office/drawing/2014/main" id="{17D45A2C-4EC4-ED6B-F2BD-4421B838300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12" name="CuadroTexto 11">
            <a:extLst>
              <a:ext uri="{FF2B5EF4-FFF2-40B4-BE49-F238E27FC236}">
                <a16:creationId xmlns:a16="http://schemas.microsoft.com/office/drawing/2014/main" id="{8CD21D19-9B12-75EE-1842-40F3BB5CF291}"/>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2681264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6022E"/>
        </a:solid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365BF64-4B30-4125-9A30-A1B08C80ED7D}"/>
              </a:ext>
            </a:extLst>
          </p:cNvPr>
          <p:cNvSpPr>
            <a:spLocks noGrp="1"/>
          </p:cNvSpPr>
          <p:nvPr>
            <p:ph type="ctrTitle"/>
          </p:nvPr>
        </p:nvSpPr>
        <p:spPr/>
        <p:txBody>
          <a:bodyPr vert="horz" lIns="91440" tIns="45720" rIns="91440" bIns="45720" rtlCol="0" anchor="b">
            <a:normAutofit/>
          </a:bodyPr>
          <a:lstStyle/>
          <a:p>
            <a:pPr rtl="0"/>
            <a:r>
              <a:rPr lang="es-ES" sz="9600">
                <a:latin typeface="+mj-lt"/>
              </a:rPr>
              <a:t>Clausura</a:t>
            </a:r>
          </a:p>
        </p:txBody>
      </p:sp>
      <p:sp>
        <p:nvSpPr>
          <p:cNvPr id="8" name="Marcador de contenido 7">
            <a:extLst>
              <a:ext uri="{FF2B5EF4-FFF2-40B4-BE49-F238E27FC236}">
                <a16:creationId xmlns:a16="http://schemas.microsoft.com/office/drawing/2014/main" id="{D4305886-8ACA-4ED6-AA5B-215F6D741CF0}"/>
              </a:ext>
            </a:extLst>
          </p:cNvPr>
          <p:cNvSpPr>
            <a:spLocks noGrp="1"/>
          </p:cNvSpPr>
          <p:nvPr>
            <p:ph type="subTitle" idx="1"/>
          </p:nvPr>
        </p:nvSpPr>
        <p:spPr/>
        <p:txBody>
          <a:bodyPr vert="horz" lIns="91440" tIns="45720" rIns="91440" bIns="45720" rtlCol="0">
            <a:normAutofit/>
          </a:bodyPr>
          <a:lstStyle/>
          <a:p>
            <a:pPr marL="0" indent="0" rtl="0">
              <a:buNone/>
            </a:pPr>
            <a:r>
              <a:rPr lang="es-ES" sz="2400" cap="all" spc="200">
                <a:solidFill>
                  <a:srgbClr val="FFFFFF"/>
                </a:solidFill>
              </a:rPr>
              <a:t>¡Gracias!</a:t>
            </a:r>
          </a:p>
        </p:txBody>
      </p:sp>
      <p:sp>
        <p:nvSpPr>
          <p:cNvPr id="3" name="CuadroTexto 2">
            <a:extLst>
              <a:ext uri="{FF2B5EF4-FFF2-40B4-BE49-F238E27FC236}">
                <a16:creationId xmlns:a16="http://schemas.microsoft.com/office/drawing/2014/main" id="{F9E07974-DFE4-DE29-0CCD-878E6E42CCD6}"/>
              </a:ext>
            </a:extLst>
          </p:cNvPr>
          <p:cNvSpPr txBox="1"/>
          <p:nvPr/>
        </p:nvSpPr>
        <p:spPr>
          <a:xfrm>
            <a:off x="5119687" y="270766"/>
            <a:ext cx="1952625" cy="923330"/>
          </a:xfrm>
          <a:prstGeom prst="rect">
            <a:avLst/>
          </a:prstGeom>
          <a:solidFill>
            <a:srgbClr val="9D2E3B">
              <a:alpha val="96078"/>
            </a:srgbClr>
          </a:solid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a:t>
            </a:r>
          </a:p>
          <a:p>
            <a:endParaRPr lang="es-ES">
              <a:solidFill>
                <a:srgbClr val="FF0000"/>
              </a:solidFill>
            </a:endParaRPr>
          </a:p>
        </p:txBody>
      </p:sp>
    </p:spTree>
    <p:extLst>
      <p:ext uri="{BB962C8B-B14F-4D97-AF65-F5344CB8AC3E}">
        <p14:creationId xmlns:p14="http://schemas.microsoft.com/office/powerpoint/2010/main" val="412797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aphicFrame>
        <p:nvGraphicFramePr>
          <p:cNvPr id="32" name="Marcador de contenido 7">
            <a:extLst>
              <a:ext uri="{FF2B5EF4-FFF2-40B4-BE49-F238E27FC236}">
                <a16:creationId xmlns:a16="http://schemas.microsoft.com/office/drawing/2014/main" id="{B52CF819-4248-F91F-04A3-B5FC19AC6D17}"/>
              </a:ext>
            </a:extLst>
          </p:cNvPr>
          <p:cNvGraphicFramePr/>
          <p:nvPr>
            <p:extLst>
              <p:ext uri="{D42A27DB-BD31-4B8C-83A1-F6EECF244321}">
                <p14:modId xmlns:p14="http://schemas.microsoft.com/office/powerpoint/2010/main" val="3193578731"/>
              </p:ext>
            </p:extLst>
          </p:nvPr>
        </p:nvGraphicFramePr>
        <p:xfrm>
          <a:off x="697422" y="1815819"/>
          <a:ext cx="6981291" cy="3990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Imagen 36" descr="905.900+ Agenda Fotografías de stock, fotos e imágenes libres de derechos -  iStock | Calendario, Indice, Reloj">
            <a:extLst>
              <a:ext uri="{FF2B5EF4-FFF2-40B4-BE49-F238E27FC236}">
                <a16:creationId xmlns:a16="http://schemas.microsoft.com/office/drawing/2014/main" id="{BCD890D7-7C53-FAB8-A443-5DFA9672537B}"/>
              </a:ext>
            </a:extLst>
          </p:cNvPr>
          <p:cNvPicPr>
            <a:picLocks noChangeAspect="1"/>
          </p:cNvPicPr>
          <p:nvPr/>
        </p:nvPicPr>
        <p:blipFill>
          <a:blip r:embed="rId8"/>
          <a:stretch>
            <a:fillRect/>
          </a:stretch>
        </p:blipFill>
        <p:spPr>
          <a:xfrm>
            <a:off x="7836770" y="1953871"/>
            <a:ext cx="3596019" cy="3583104"/>
          </a:xfrm>
          <a:prstGeom prst="rect">
            <a:avLst/>
          </a:prstGeom>
          <a:ln>
            <a:solidFill>
              <a:schemeClr val="bg1"/>
            </a:solidFill>
          </a:ln>
        </p:spPr>
      </p:pic>
      <p:sp>
        <p:nvSpPr>
          <p:cNvPr id="2" name="CuadroTexto 1">
            <a:extLst>
              <a:ext uri="{FF2B5EF4-FFF2-40B4-BE49-F238E27FC236}">
                <a16:creationId xmlns:a16="http://schemas.microsoft.com/office/drawing/2014/main" id="{605850F9-F527-B1B0-9D5E-535C46514CBB}"/>
              </a:ext>
            </a:extLst>
          </p:cNvPr>
          <p:cNvSpPr txBox="1"/>
          <p:nvPr/>
        </p:nvSpPr>
        <p:spPr>
          <a:xfrm>
            <a:off x="758531" y="1321456"/>
            <a:ext cx="10673578" cy="307777"/>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La Orden del Día se integrará conforme a lo siguiente:</a:t>
            </a:r>
          </a:p>
        </p:txBody>
      </p:sp>
      <p:grpSp>
        <p:nvGrpSpPr>
          <p:cNvPr id="24" name="Grupo 23">
            <a:extLst>
              <a:ext uri="{FF2B5EF4-FFF2-40B4-BE49-F238E27FC236}">
                <a16:creationId xmlns:a16="http://schemas.microsoft.com/office/drawing/2014/main" id="{4217D41F-D844-4C17-047F-ED22D33AC37C}"/>
              </a:ext>
            </a:extLst>
          </p:cNvPr>
          <p:cNvGrpSpPr/>
          <p:nvPr/>
        </p:nvGrpSpPr>
        <p:grpSpPr>
          <a:xfrm>
            <a:off x="346289" y="284341"/>
            <a:ext cx="11565257" cy="813283"/>
            <a:chOff x="346289" y="284341"/>
            <a:chExt cx="11565257" cy="813283"/>
          </a:xfrm>
        </p:grpSpPr>
        <p:sp>
          <p:nvSpPr>
            <p:cNvPr id="25" name="Google Shape;364;p19">
              <a:extLst>
                <a:ext uri="{FF2B5EF4-FFF2-40B4-BE49-F238E27FC236}">
                  <a16:creationId xmlns:a16="http://schemas.microsoft.com/office/drawing/2014/main" id="{D7138D2D-36B8-570D-896E-FB4BCAF0427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Orden del Día</a:t>
              </a:r>
            </a:p>
          </p:txBody>
        </p:sp>
        <p:grpSp>
          <p:nvGrpSpPr>
            <p:cNvPr id="26" name="Grupo 25">
              <a:extLst>
                <a:ext uri="{FF2B5EF4-FFF2-40B4-BE49-F238E27FC236}">
                  <a16:creationId xmlns:a16="http://schemas.microsoft.com/office/drawing/2014/main" id="{B860C6C1-E3E1-2CA6-A6E4-EEA12ED855D6}"/>
                </a:ext>
              </a:extLst>
            </p:cNvPr>
            <p:cNvGrpSpPr/>
            <p:nvPr/>
          </p:nvGrpSpPr>
          <p:grpSpPr>
            <a:xfrm>
              <a:off x="346289" y="284341"/>
              <a:ext cx="11565257" cy="813283"/>
              <a:chOff x="346289" y="284341"/>
              <a:chExt cx="11565257" cy="813283"/>
            </a:xfrm>
          </p:grpSpPr>
          <p:grpSp>
            <p:nvGrpSpPr>
              <p:cNvPr id="27" name="Grupo 26">
                <a:extLst>
                  <a:ext uri="{FF2B5EF4-FFF2-40B4-BE49-F238E27FC236}">
                    <a16:creationId xmlns:a16="http://schemas.microsoft.com/office/drawing/2014/main" id="{15034CAC-1C42-B31F-DFD4-A02855D01306}"/>
                  </a:ext>
                </a:extLst>
              </p:cNvPr>
              <p:cNvGrpSpPr/>
              <p:nvPr/>
            </p:nvGrpSpPr>
            <p:grpSpPr>
              <a:xfrm>
                <a:off x="346289" y="284341"/>
                <a:ext cx="11565257" cy="813283"/>
                <a:chOff x="346289" y="284341"/>
                <a:chExt cx="11565257" cy="813283"/>
              </a:xfrm>
            </p:grpSpPr>
            <p:cxnSp>
              <p:nvCxnSpPr>
                <p:cNvPr id="29" name="Conector recto 28">
                  <a:extLst>
                    <a:ext uri="{FF2B5EF4-FFF2-40B4-BE49-F238E27FC236}">
                      <a16:creationId xmlns:a16="http://schemas.microsoft.com/office/drawing/2014/main" id="{9F6E5823-2820-6A5C-29B2-ADDF01EE326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33" name="Google Shape;188;p2" descr="Un conjunto de letras blancas en un fondo blanco&#10;&#10;Descripción generada automáticamente con confianza media">
                  <a:extLst>
                    <a:ext uri="{FF2B5EF4-FFF2-40B4-BE49-F238E27FC236}">
                      <a16:creationId xmlns:a16="http://schemas.microsoft.com/office/drawing/2014/main" id="{3329D8FB-060D-3D3B-9EB3-4399CC9F7840}"/>
                    </a:ext>
                  </a:extLst>
                </p:cNvPr>
                <p:cNvPicPr preferRelativeResize="0"/>
                <p:nvPr/>
              </p:nvPicPr>
              <p:blipFill rotWithShape="1">
                <a:blip r:embed="rId9">
                  <a:alphaModFix/>
                </a:blip>
                <a:srcRect b="89169"/>
                <a:stretch/>
              </p:blipFill>
              <p:spPr>
                <a:xfrm flipV="1">
                  <a:off x="346289" y="1051905"/>
                  <a:ext cx="11565257" cy="45719"/>
                </a:xfrm>
                <a:prstGeom prst="rect">
                  <a:avLst/>
                </a:prstGeom>
                <a:noFill/>
                <a:ln>
                  <a:noFill/>
                </a:ln>
              </p:spPr>
            </p:pic>
          </p:grpSp>
          <p:sp>
            <p:nvSpPr>
              <p:cNvPr id="28" name="CuadroTexto 27">
                <a:extLst>
                  <a:ext uri="{FF2B5EF4-FFF2-40B4-BE49-F238E27FC236}">
                    <a16:creationId xmlns:a16="http://schemas.microsoft.com/office/drawing/2014/main" id="{213490C8-054D-42FC-A716-A008FC0B97DB}"/>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4" name="CuadroTexto 3">
            <a:extLst>
              <a:ext uri="{FF2B5EF4-FFF2-40B4-BE49-F238E27FC236}">
                <a16:creationId xmlns:a16="http://schemas.microsoft.com/office/drawing/2014/main" id="{2E5F275E-3BE5-F4E5-9F8D-AD900C27E26F}"/>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214034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aphicFrame>
        <p:nvGraphicFramePr>
          <p:cNvPr id="2" name="Tabla 1">
            <a:extLst>
              <a:ext uri="{FF2B5EF4-FFF2-40B4-BE49-F238E27FC236}">
                <a16:creationId xmlns:a16="http://schemas.microsoft.com/office/drawing/2014/main" id="{CECD7633-218F-1D93-7D22-86167657312B}"/>
              </a:ext>
            </a:extLst>
          </p:cNvPr>
          <p:cNvGraphicFramePr>
            <a:graphicFrameLocks noGrp="1"/>
          </p:cNvGraphicFramePr>
          <p:nvPr>
            <p:extLst>
              <p:ext uri="{D42A27DB-BD31-4B8C-83A1-F6EECF244321}">
                <p14:modId xmlns:p14="http://schemas.microsoft.com/office/powerpoint/2010/main" val="3953912872"/>
              </p:ext>
            </p:extLst>
          </p:nvPr>
        </p:nvGraphicFramePr>
        <p:xfrm>
          <a:off x="606016" y="4242258"/>
          <a:ext cx="2812224" cy="965993"/>
        </p:xfrm>
        <a:graphic>
          <a:graphicData uri="http://schemas.openxmlformats.org/drawingml/2006/table">
            <a:tbl>
              <a:tblPr firstRow="1" bandRow="1">
                <a:tableStyleId>{5C22544A-7EE6-4342-B048-85BDC9FD1C3A}</a:tableStyleId>
              </a:tblPr>
              <a:tblGrid>
                <a:gridCol w="1478804">
                  <a:extLst>
                    <a:ext uri="{9D8B030D-6E8A-4147-A177-3AD203B41FA5}">
                      <a16:colId xmlns:a16="http://schemas.microsoft.com/office/drawing/2014/main" val="3713944380"/>
                    </a:ext>
                  </a:extLst>
                </a:gridCol>
                <a:gridCol w="1333420">
                  <a:extLst>
                    <a:ext uri="{9D8B030D-6E8A-4147-A177-3AD203B41FA5}">
                      <a16:colId xmlns:a16="http://schemas.microsoft.com/office/drawing/2014/main" val="3824367864"/>
                    </a:ext>
                  </a:extLst>
                </a:gridCol>
              </a:tblGrid>
              <a:tr h="36597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Alta y baja de integrantes:  </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FC000"/>
                    </a:solidFill>
                  </a:tcPr>
                </a:tc>
                <a:tc hMerge="1">
                  <a:txBody>
                    <a:bodyPr/>
                    <a:lstStyle/>
                    <a:p>
                      <a:endParaRPr lang="es-ES"/>
                    </a:p>
                  </a:txBody>
                  <a:tcPr>
                    <a:solidFill>
                      <a:srgbClr val="FFC000"/>
                    </a:solidFill>
                  </a:tcPr>
                </a:tc>
                <a:extLst>
                  <a:ext uri="{0D108BD9-81ED-4DB2-BD59-A6C34878D82A}">
                    <a16:rowId xmlns:a16="http://schemas.microsoft.com/office/drawing/2014/main" val="787256646"/>
                  </a:ext>
                </a:extLst>
              </a:tr>
              <a:tr h="2342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ES"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Baja:</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ES"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Alta:</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3709499954"/>
                  </a:ext>
                </a:extLst>
              </a:tr>
              <a:tr h="302879">
                <a:tc>
                  <a:txBody>
                    <a:bodyPr/>
                    <a:lstStyle/>
                    <a:p>
                      <a:endParaRPr lang="es-ES"/>
                    </a:p>
                  </a:txBody>
                  <a:tcPr>
                    <a:solidFill>
                      <a:srgbClr val="FFC000"/>
                    </a:solidFill>
                  </a:tcPr>
                </a:tc>
                <a:tc>
                  <a:txBody>
                    <a:bodyPr/>
                    <a:lstStyle/>
                    <a:p>
                      <a:endParaRPr lang="es-ES"/>
                    </a:p>
                  </a:txBody>
                  <a:tcPr>
                    <a:solidFill>
                      <a:srgbClr val="FFC000"/>
                    </a:solidFill>
                  </a:tcPr>
                </a:tc>
                <a:extLst>
                  <a:ext uri="{0D108BD9-81ED-4DB2-BD59-A6C34878D82A}">
                    <a16:rowId xmlns:a16="http://schemas.microsoft.com/office/drawing/2014/main" val="1747130325"/>
                  </a:ext>
                </a:extLst>
              </a:tr>
            </a:tbl>
          </a:graphicData>
        </a:graphic>
      </p:graphicFrame>
      <p:sp>
        <p:nvSpPr>
          <p:cNvPr id="4" name="CuadroTexto 3">
            <a:extLst>
              <a:ext uri="{FF2B5EF4-FFF2-40B4-BE49-F238E27FC236}">
                <a16:creationId xmlns:a16="http://schemas.microsoft.com/office/drawing/2014/main" id="{65F44CA9-EEED-B6A9-D66C-AE79227E412D}"/>
              </a:ext>
            </a:extLst>
          </p:cNvPr>
          <p:cNvSpPr txBox="1"/>
          <p:nvPr/>
        </p:nvSpPr>
        <p:spPr>
          <a:xfrm>
            <a:off x="9713859" y="5468726"/>
            <a:ext cx="1984533" cy="306467"/>
          </a:xfrm>
          <a:prstGeom prst="roundRect">
            <a:avLst/>
          </a:prstGeom>
          <a:solidFill>
            <a:sysClr val="window" lastClr="FFFFFF"/>
          </a:solidFill>
          <a:ln w="57150" cap="flat" cmpd="sng" algn="ctr">
            <a:solidFill>
              <a:srgbClr val="99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*Participación Voz y Voto.</a:t>
            </a:r>
          </a:p>
        </p:txBody>
      </p:sp>
      <p:grpSp>
        <p:nvGrpSpPr>
          <p:cNvPr id="6" name="Grupo 5">
            <a:extLst>
              <a:ext uri="{FF2B5EF4-FFF2-40B4-BE49-F238E27FC236}">
                <a16:creationId xmlns:a16="http://schemas.microsoft.com/office/drawing/2014/main" id="{50564A14-B9B3-2CF6-8656-FBA7C0DEA009}"/>
              </a:ext>
            </a:extLst>
          </p:cNvPr>
          <p:cNvGrpSpPr/>
          <p:nvPr/>
        </p:nvGrpSpPr>
        <p:grpSpPr>
          <a:xfrm>
            <a:off x="1845472" y="1191021"/>
            <a:ext cx="8501056" cy="4593805"/>
            <a:chOff x="1903087" y="1542723"/>
            <a:chExt cx="8501056" cy="4593805"/>
          </a:xfrm>
        </p:grpSpPr>
        <p:sp>
          <p:nvSpPr>
            <p:cNvPr id="7" name="CuadroTexto 6">
              <a:extLst>
                <a:ext uri="{FF2B5EF4-FFF2-40B4-BE49-F238E27FC236}">
                  <a16:creationId xmlns:a16="http://schemas.microsoft.com/office/drawing/2014/main" id="{30430519-6F4B-38E4-221A-DBACD36CE727}"/>
                </a:ext>
              </a:extLst>
            </p:cNvPr>
            <p:cNvSpPr txBox="1"/>
            <p:nvPr/>
          </p:nvSpPr>
          <p:spPr>
            <a:xfrm>
              <a:off x="6108289" y="1788778"/>
              <a:ext cx="1596315" cy="67710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942E3B"/>
                  </a:solidFill>
                  <a:effectLst/>
                  <a:uLnTx/>
                  <a:uFillTx/>
                  <a:latin typeface="Calibri" panose="020F0502020204030204"/>
                  <a:ea typeface="+mn-ea"/>
                  <a:cs typeface="+mn-cs"/>
                </a:rPr>
                <a:t>PRESIDENTE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rPr>
                <a:t>Titular de la Institución</a:t>
              </a:r>
            </a:p>
          </p:txBody>
        </p:sp>
        <p:cxnSp>
          <p:nvCxnSpPr>
            <p:cNvPr id="8" name="Conector recto 7">
              <a:extLst>
                <a:ext uri="{FF2B5EF4-FFF2-40B4-BE49-F238E27FC236}">
                  <a16:creationId xmlns:a16="http://schemas.microsoft.com/office/drawing/2014/main" id="{FD4ABD70-4AD1-DCC6-B0E2-21CCC85CAD03}"/>
                </a:ext>
              </a:extLst>
            </p:cNvPr>
            <p:cNvCxnSpPr>
              <a:cxnSpLocks/>
            </p:cNvCxnSpPr>
            <p:nvPr/>
          </p:nvCxnSpPr>
          <p:spPr>
            <a:xfrm>
              <a:off x="2892287" y="2544417"/>
              <a:ext cx="6303017" cy="0"/>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54">
              <a:extLst>
                <a:ext uri="{FF2B5EF4-FFF2-40B4-BE49-F238E27FC236}">
                  <a16:creationId xmlns:a16="http://schemas.microsoft.com/office/drawing/2014/main" id="{B8CA8CA2-D72F-73D0-37CC-12632F9795A6}"/>
                </a:ext>
              </a:extLst>
            </p:cNvPr>
            <p:cNvGrpSpPr/>
            <p:nvPr/>
          </p:nvGrpSpPr>
          <p:grpSpPr>
            <a:xfrm>
              <a:off x="5773988" y="2794590"/>
              <a:ext cx="644020" cy="490073"/>
              <a:chOff x="1651000" y="3603625"/>
              <a:chExt cx="723901" cy="550863"/>
            </a:xfrm>
            <a:solidFill>
              <a:srgbClr val="FFC000"/>
            </a:solidFill>
          </p:grpSpPr>
          <p:sp>
            <p:nvSpPr>
              <p:cNvPr id="61" name="Freeform 15">
                <a:extLst>
                  <a:ext uri="{FF2B5EF4-FFF2-40B4-BE49-F238E27FC236}">
                    <a16:creationId xmlns:a16="http://schemas.microsoft.com/office/drawing/2014/main" id="{1A03B751-2C50-5978-1638-555C34DD9ED2}"/>
                  </a:ext>
                </a:extLst>
              </p:cNvPr>
              <p:cNvSpPr>
                <a:spLocks/>
              </p:cNvSpPr>
              <p:nvPr/>
            </p:nvSpPr>
            <p:spPr bwMode="auto">
              <a:xfrm>
                <a:off x="1651000" y="3676650"/>
                <a:ext cx="303213" cy="477838"/>
              </a:xfrm>
              <a:custGeom>
                <a:avLst/>
                <a:gdLst>
                  <a:gd name="T0" fmla="*/ 1411 w 2250"/>
                  <a:gd name="T1" fmla="*/ 2772 h 3570"/>
                  <a:gd name="T2" fmla="*/ 1872 w 2250"/>
                  <a:gd name="T3" fmla="*/ 2520 h 3570"/>
                  <a:gd name="T4" fmla="*/ 1877 w 2250"/>
                  <a:gd name="T5" fmla="*/ 2518 h 3570"/>
                  <a:gd name="T6" fmla="*/ 2103 w 2250"/>
                  <a:gd name="T7" fmla="*/ 2394 h 3570"/>
                  <a:gd name="T8" fmla="*/ 2250 w 2250"/>
                  <a:gd name="T9" fmla="*/ 2146 h 3570"/>
                  <a:gd name="T10" fmla="*/ 2250 w 2250"/>
                  <a:gd name="T11" fmla="*/ 1863 h 3570"/>
                  <a:gd name="T12" fmla="*/ 2088 w 2250"/>
                  <a:gd name="T13" fmla="*/ 1605 h 3570"/>
                  <a:gd name="T14" fmla="*/ 2088 w 2250"/>
                  <a:gd name="T15" fmla="*/ 1605 h 3570"/>
                  <a:gd name="T16" fmla="*/ 2088 w 2250"/>
                  <a:gd name="T17" fmla="*/ 1605 h 3570"/>
                  <a:gd name="T18" fmla="*/ 2057 w 2250"/>
                  <a:gd name="T19" fmla="*/ 1539 h 3570"/>
                  <a:gd name="T20" fmla="*/ 2053 w 2250"/>
                  <a:gd name="T21" fmla="*/ 1530 h 3570"/>
                  <a:gd name="T22" fmla="*/ 2023 w 2250"/>
                  <a:gd name="T23" fmla="*/ 1456 h 3570"/>
                  <a:gd name="T24" fmla="*/ 2021 w 2250"/>
                  <a:gd name="T25" fmla="*/ 1451 h 3570"/>
                  <a:gd name="T26" fmla="*/ 1997 w 2250"/>
                  <a:gd name="T27" fmla="*/ 1382 h 3570"/>
                  <a:gd name="T28" fmla="*/ 1991 w 2250"/>
                  <a:gd name="T29" fmla="*/ 1362 h 3570"/>
                  <a:gd name="T30" fmla="*/ 1970 w 2250"/>
                  <a:gd name="T31" fmla="*/ 1282 h 3570"/>
                  <a:gd name="T32" fmla="*/ 1863 w 2250"/>
                  <a:gd name="T33" fmla="*/ 1087 h 3570"/>
                  <a:gd name="T34" fmla="*/ 1863 w 2250"/>
                  <a:gd name="T35" fmla="*/ 776 h 3570"/>
                  <a:gd name="T36" fmla="*/ 1940 w 2250"/>
                  <a:gd name="T37" fmla="*/ 604 h 3570"/>
                  <a:gd name="T38" fmla="*/ 1940 w 2250"/>
                  <a:gd name="T39" fmla="*/ 166 h 3570"/>
                  <a:gd name="T40" fmla="*/ 1397 w 2250"/>
                  <a:gd name="T41" fmla="*/ 0 h 3570"/>
                  <a:gd name="T42" fmla="*/ 621 w 2250"/>
                  <a:gd name="T43" fmla="*/ 621 h 3570"/>
                  <a:gd name="T44" fmla="*/ 621 w 2250"/>
                  <a:gd name="T45" fmla="*/ 1009 h 3570"/>
                  <a:gd name="T46" fmla="*/ 543 w 2250"/>
                  <a:gd name="T47" fmla="*/ 1157 h 3570"/>
                  <a:gd name="T48" fmla="*/ 543 w 2250"/>
                  <a:gd name="T49" fmla="*/ 1425 h 3570"/>
                  <a:gd name="T50" fmla="*/ 636 w 2250"/>
                  <a:gd name="T51" fmla="*/ 1594 h 3570"/>
                  <a:gd name="T52" fmla="*/ 928 w 2250"/>
                  <a:gd name="T53" fmla="*/ 2096 h 3570"/>
                  <a:gd name="T54" fmla="*/ 928 w 2250"/>
                  <a:gd name="T55" fmla="*/ 2340 h 3570"/>
                  <a:gd name="T56" fmla="*/ 801 w 2250"/>
                  <a:gd name="T57" fmla="*/ 2555 h 3570"/>
                  <a:gd name="T58" fmla="*/ 280 w 2250"/>
                  <a:gd name="T59" fmla="*/ 2881 h 3570"/>
                  <a:gd name="T60" fmla="*/ 0 w 2250"/>
                  <a:gd name="T61" fmla="*/ 3353 h 3570"/>
                  <a:gd name="T62" fmla="*/ 0 w 2250"/>
                  <a:gd name="T63" fmla="*/ 3570 h 3570"/>
                  <a:gd name="T64" fmla="*/ 1087 w 2250"/>
                  <a:gd name="T65" fmla="*/ 3570 h 3570"/>
                  <a:gd name="T66" fmla="*/ 1087 w 2250"/>
                  <a:gd name="T67" fmla="*/ 3318 h 3570"/>
                  <a:gd name="T68" fmla="*/ 1411 w 2250"/>
                  <a:gd name="T69" fmla="*/ 2772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3570">
                    <a:moveTo>
                      <a:pt x="1411" y="2772"/>
                    </a:moveTo>
                    <a:cubicBezTo>
                      <a:pt x="1872" y="2520"/>
                      <a:pt x="1872" y="2520"/>
                      <a:pt x="1872" y="2520"/>
                    </a:cubicBezTo>
                    <a:cubicBezTo>
                      <a:pt x="1870" y="2518"/>
                      <a:pt x="1872" y="2517"/>
                      <a:pt x="1877" y="2518"/>
                    </a:cubicBezTo>
                    <a:cubicBezTo>
                      <a:pt x="2103" y="2394"/>
                      <a:pt x="2103" y="2394"/>
                      <a:pt x="2103" y="2394"/>
                    </a:cubicBezTo>
                    <a:cubicBezTo>
                      <a:pt x="2194" y="2345"/>
                      <a:pt x="2250" y="2250"/>
                      <a:pt x="2250" y="2146"/>
                    </a:cubicBezTo>
                    <a:cubicBezTo>
                      <a:pt x="2250" y="1863"/>
                      <a:pt x="2250" y="1863"/>
                      <a:pt x="2250" y="1863"/>
                    </a:cubicBezTo>
                    <a:cubicBezTo>
                      <a:pt x="2250" y="1863"/>
                      <a:pt x="2168" y="1764"/>
                      <a:pt x="2088" y="1605"/>
                    </a:cubicBezTo>
                    <a:cubicBezTo>
                      <a:pt x="2088" y="1605"/>
                      <a:pt x="2088" y="1605"/>
                      <a:pt x="2088" y="1605"/>
                    </a:cubicBezTo>
                    <a:cubicBezTo>
                      <a:pt x="2088" y="1605"/>
                      <a:pt x="2088" y="1605"/>
                      <a:pt x="2088" y="1605"/>
                    </a:cubicBezTo>
                    <a:cubicBezTo>
                      <a:pt x="2078" y="1584"/>
                      <a:pt x="2067" y="1562"/>
                      <a:pt x="2057" y="1539"/>
                    </a:cubicBezTo>
                    <a:cubicBezTo>
                      <a:pt x="2056" y="1536"/>
                      <a:pt x="2054" y="1533"/>
                      <a:pt x="2053" y="1530"/>
                    </a:cubicBezTo>
                    <a:cubicBezTo>
                      <a:pt x="2043" y="1506"/>
                      <a:pt x="2033" y="1482"/>
                      <a:pt x="2023" y="1456"/>
                    </a:cubicBezTo>
                    <a:cubicBezTo>
                      <a:pt x="2022" y="1455"/>
                      <a:pt x="2022" y="1453"/>
                      <a:pt x="2021" y="1451"/>
                    </a:cubicBezTo>
                    <a:cubicBezTo>
                      <a:pt x="2013" y="1429"/>
                      <a:pt x="2005" y="1406"/>
                      <a:pt x="1997" y="1382"/>
                    </a:cubicBezTo>
                    <a:cubicBezTo>
                      <a:pt x="1995" y="1375"/>
                      <a:pt x="1993" y="1369"/>
                      <a:pt x="1991" y="1362"/>
                    </a:cubicBezTo>
                    <a:cubicBezTo>
                      <a:pt x="1984" y="1336"/>
                      <a:pt x="1976" y="1309"/>
                      <a:pt x="1970" y="1282"/>
                    </a:cubicBezTo>
                    <a:cubicBezTo>
                      <a:pt x="1906" y="1240"/>
                      <a:pt x="1863" y="1168"/>
                      <a:pt x="1863" y="1087"/>
                    </a:cubicBezTo>
                    <a:cubicBezTo>
                      <a:pt x="1863" y="776"/>
                      <a:pt x="1863" y="776"/>
                      <a:pt x="1863" y="776"/>
                    </a:cubicBezTo>
                    <a:cubicBezTo>
                      <a:pt x="1863" y="708"/>
                      <a:pt x="1893" y="647"/>
                      <a:pt x="1940" y="604"/>
                    </a:cubicBezTo>
                    <a:cubicBezTo>
                      <a:pt x="1940" y="166"/>
                      <a:pt x="1940" y="166"/>
                      <a:pt x="1940" y="166"/>
                    </a:cubicBezTo>
                    <a:cubicBezTo>
                      <a:pt x="1830" y="81"/>
                      <a:pt x="1661" y="0"/>
                      <a:pt x="1397" y="0"/>
                    </a:cubicBezTo>
                    <a:cubicBezTo>
                      <a:pt x="655" y="0"/>
                      <a:pt x="621" y="621"/>
                      <a:pt x="621" y="621"/>
                    </a:cubicBezTo>
                    <a:cubicBezTo>
                      <a:pt x="621" y="1009"/>
                      <a:pt x="621" y="1009"/>
                      <a:pt x="621" y="1009"/>
                    </a:cubicBezTo>
                    <a:cubicBezTo>
                      <a:pt x="580" y="1046"/>
                      <a:pt x="543" y="1098"/>
                      <a:pt x="543" y="1157"/>
                    </a:cubicBezTo>
                    <a:cubicBezTo>
                      <a:pt x="543" y="1425"/>
                      <a:pt x="543" y="1425"/>
                      <a:pt x="543" y="1425"/>
                    </a:cubicBezTo>
                    <a:cubicBezTo>
                      <a:pt x="543" y="1496"/>
                      <a:pt x="581" y="1558"/>
                      <a:pt x="636" y="1594"/>
                    </a:cubicBezTo>
                    <a:cubicBezTo>
                      <a:pt x="703" y="1886"/>
                      <a:pt x="928" y="2096"/>
                      <a:pt x="928" y="2096"/>
                    </a:cubicBezTo>
                    <a:cubicBezTo>
                      <a:pt x="928" y="2340"/>
                      <a:pt x="928" y="2340"/>
                      <a:pt x="928" y="2340"/>
                    </a:cubicBezTo>
                    <a:cubicBezTo>
                      <a:pt x="928" y="2430"/>
                      <a:pt x="879" y="2512"/>
                      <a:pt x="801" y="2555"/>
                    </a:cubicBezTo>
                    <a:cubicBezTo>
                      <a:pt x="280" y="2881"/>
                      <a:pt x="280" y="2881"/>
                      <a:pt x="280" y="2881"/>
                    </a:cubicBezTo>
                    <a:cubicBezTo>
                      <a:pt x="108" y="2975"/>
                      <a:pt x="0" y="3156"/>
                      <a:pt x="0" y="3353"/>
                    </a:cubicBezTo>
                    <a:cubicBezTo>
                      <a:pt x="0" y="3570"/>
                      <a:pt x="0" y="3570"/>
                      <a:pt x="0" y="3570"/>
                    </a:cubicBezTo>
                    <a:cubicBezTo>
                      <a:pt x="1087" y="3570"/>
                      <a:pt x="1087" y="3570"/>
                      <a:pt x="1087" y="3570"/>
                    </a:cubicBezTo>
                    <a:cubicBezTo>
                      <a:pt x="1087" y="3318"/>
                      <a:pt x="1087" y="3318"/>
                      <a:pt x="1087" y="3318"/>
                    </a:cubicBezTo>
                    <a:cubicBezTo>
                      <a:pt x="1087" y="3091"/>
                      <a:pt x="1211" y="2881"/>
                      <a:pt x="1411" y="2772"/>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2" name="Freeform 16">
                <a:extLst>
                  <a:ext uri="{FF2B5EF4-FFF2-40B4-BE49-F238E27FC236}">
                    <a16:creationId xmlns:a16="http://schemas.microsoft.com/office/drawing/2014/main" id="{550B3D49-860A-3EA6-3F3A-02D7AE2D7238}"/>
                  </a:ext>
                </a:extLst>
              </p:cNvPr>
              <p:cNvSpPr>
                <a:spLocks/>
              </p:cNvSpPr>
              <p:nvPr/>
            </p:nvSpPr>
            <p:spPr bwMode="auto">
              <a:xfrm>
                <a:off x="2071688" y="3676650"/>
                <a:ext cx="303213" cy="477838"/>
              </a:xfrm>
              <a:custGeom>
                <a:avLst/>
                <a:gdLst>
                  <a:gd name="T0" fmla="*/ 1164 w 2250"/>
                  <a:gd name="T1" fmla="*/ 3318 h 3570"/>
                  <a:gd name="T2" fmla="*/ 1164 w 2250"/>
                  <a:gd name="T3" fmla="*/ 3570 h 3570"/>
                  <a:gd name="T4" fmla="*/ 2250 w 2250"/>
                  <a:gd name="T5" fmla="*/ 3570 h 3570"/>
                  <a:gd name="T6" fmla="*/ 2250 w 2250"/>
                  <a:gd name="T7" fmla="*/ 3353 h 3570"/>
                  <a:gd name="T8" fmla="*/ 1970 w 2250"/>
                  <a:gd name="T9" fmla="*/ 2881 h 3570"/>
                  <a:gd name="T10" fmla="*/ 1450 w 2250"/>
                  <a:gd name="T11" fmla="*/ 2555 h 3570"/>
                  <a:gd name="T12" fmla="*/ 1322 w 2250"/>
                  <a:gd name="T13" fmla="*/ 2340 h 3570"/>
                  <a:gd name="T14" fmla="*/ 1322 w 2250"/>
                  <a:gd name="T15" fmla="*/ 2096 h 3570"/>
                  <a:gd name="T16" fmla="*/ 1614 w 2250"/>
                  <a:gd name="T17" fmla="*/ 1594 h 3570"/>
                  <a:gd name="T18" fmla="*/ 1707 w 2250"/>
                  <a:gd name="T19" fmla="*/ 1425 h 3570"/>
                  <a:gd name="T20" fmla="*/ 1707 w 2250"/>
                  <a:gd name="T21" fmla="*/ 1157 h 3570"/>
                  <a:gd name="T22" fmla="*/ 1629 w 2250"/>
                  <a:gd name="T23" fmla="*/ 1009 h 3570"/>
                  <a:gd name="T24" fmla="*/ 1629 w 2250"/>
                  <a:gd name="T25" fmla="*/ 621 h 3570"/>
                  <a:gd name="T26" fmla="*/ 853 w 2250"/>
                  <a:gd name="T27" fmla="*/ 0 h 3570"/>
                  <a:gd name="T28" fmla="*/ 310 w 2250"/>
                  <a:gd name="T29" fmla="*/ 166 h 3570"/>
                  <a:gd name="T30" fmla="*/ 310 w 2250"/>
                  <a:gd name="T31" fmla="*/ 604 h 3570"/>
                  <a:gd name="T32" fmla="*/ 388 w 2250"/>
                  <a:gd name="T33" fmla="*/ 776 h 3570"/>
                  <a:gd name="T34" fmla="*/ 388 w 2250"/>
                  <a:gd name="T35" fmla="*/ 1087 h 3570"/>
                  <a:gd name="T36" fmla="*/ 280 w 2250"/>
                  <a:gd name="T37" fmla="*/ 1282 h 3570"/>
                  <a:gd name="T38" fmla="*/ 259 w 2250"/>
                  <a:gd name="T39" fmla="*/ 1362 h 3570"/>
                  <a:gd name="T40" fmla="*/ 253 w 2250"/>
                  <a:gd name="T41" fmla="*/ 1382 h 3570"/>
                  <a:gd name="T42" fmla="*/ 229 w 2250"/>
                  <a:gd name="T43" fmla="*/ 1451 h 3570"/>
                  <a:gd name="T44" fmla="*/ 227 w 2250"/>
                  <a:gd name="T45" fmla="*/ 1456 h 3570"/>
                  <a:gd name="T46" fmla="*/ 197 w 2250"/>
                  <a:gd name="T47" fmla="*/ 1530 h 3570"/>
                  <a:gd name="T48" fmla="*/ 193 w 2250"/>
                  <a:gd name="T49" fmla="*/ 1539 h 3570"/>
                  <a:gd name="T50" fmla="*/ 162 w 2250"/>
                  <a:gd name="T51" fmla="*/ 1605 h 3570"/>
                  <a:gd name="T52" fmla="*/ 162 w 2250"/>
                  <a:gd name="T53" fmla="*/ 1605 h 3570"/>
                  <a:gd name="T54" fmla="*/ 162 w 2250"/>
                  <a:gd name="T55" fmla="*/ 1605 h 3570"/>
                  <a:gd name="T56" fmla="*/ 0 w 2250"/>
                  <a:gd name="T57" fmla="*/ 1863 h 3570"/>
                  <a:gd name="T58" fmla="*/ 0 w 2250"/>
                  <a:gd name="T59" fmla="*/ 2146 h 3570"/>
                  <a:gd name="T60" fmla="*/ 147 w 2250"/>
                  <a:gd name="T61" fmla="*/ 2394 h 3570"/>
                  <a:gd name="T62" fmla="*/ 373 w 2250"/>
                  <a:gd name="T63" fmla="*/ 2518 h 3570"/>
                  <a:gd name="T64" fmla="*/ 378 w 2250"/>
                  <a:gd name="T65" fmla="*/ 2520 h 3570"/>
                  <a:gd name="T66" fmla="*/ 839 w 2250"/>
                  <a:gd name="T67" fmla="*/ 2772 h 3570"/>
                  <a:gd name="T68" fmla="*/ 1164 w 2250"/>
                  <a:gd name="T69" fmla="*/ 3318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3570">
                    <a:moveTo>
                      <a:pt x="1164" y="3318"/>
                    </a:moveTo>
                    <a:cubicBezTo>
                      <a:pt x="1164" y="3570"/>
                      <a:pt x="1164" y="3570"/>
                      <a:pt x="1164" y="3570"/>
                    </a:cubicBezTo>
                    <a:cubicBezTo>
                      <a:pt x="2250" y="3570"/>
                      <a:pt x="2250" y="3570"/>
                      <a:pt x="2250" y="3570"/>
                    </a:cubicBezTo>
                    <a:cubicBezTo>
                      <a:pt x="2250" y="3353"/>
                      <a:pt x="2250" y="3353"/>
                      <a:pt x="2250" y="3353"/>
                    </a:cubicBezTo>
                    <a:cubicBezTo>
                      <a:pt x="2250" y="3156"/>
                      <a:pt x="2142" y="2975"/>
                      <a:pt x="1970" y="2881"/>
                    </a:cubicBezTo>
                    <a:cubicBezTo>
                      <a:pt x="1450" y="2555"/>
                      <a:pt x="1450" y="2555"/>
                      <a:pt x="1450" y="2555"/>
                    </a:cubicBezTo>
                    <a:cubicBezTo>
                      <a:pt x="1371" y="2512"/>
                      <a:pt x="1322" y="2430"/>
                      <a:pt x="1322" y="2340"/>
                    </a:cubicBezTo>
                    <a:cubicBezTo>
                      <a:pt x="1322" y="2096"/>
                      <a:pt x="1322" y="2096"/>
                      <a:pt x="1322" y="2096"/>
                    </a:cubicBezTo>
                    <a:cubicBezTo>
                      <a:pt x="1322" y="2096"/>
                      <a:pt x="1547" y="1886"/>
                      <a:pt x="1614" y="1594"/>
                    </a:cubicBezTo>
                    <a:cubicBezTo>
                      <a:pt x="1670" y="1558"/>
                      <a:pt x="1707" y="1496"/>
                      <a:pt x="1707" y="1425"/>
                    </a:cubicBezTo>
                    <a:cubicBezTo>
                      <a:pt x="1707" y="1157"/>
                      <a:pt x="1707" y="1157"/>
                      <a:pt x="1707" y="1157"/>
                    </a:cubicBezTo>
                    <a:cubicBezTo>
                      <a:pt x="1707" y="1098"/>
                      <a:pt x="1670" y="1046"/>
                      <a:pt x="1629" y="1009"/>
                    </a:cubicBezTo>
                    <a:cubicBezTo>
                      <a:pt x="1629" y="621"/>
                      <a:pt x="1629" y="621"/>
                      <a:pt x="1629" y="621"/>
                    </a:cubicBezTo>
                    <a:cubicBezTo>
                      <a:pt x="1629" y="621"/>
                      <a:pt x="1595" y="0"/>
                      <a:pt x="853" y="0"/>
                    </a:cubicBezTo>
                    <a:cubicBezTo>
                      <a:pt x="590" y="0"/>
                      <a:pt x="420" y="81"/>
                      <a:pt x="310" y="166"/>
                    </a:cubicBezTo>
                    <a:cubicBezTo>
                      <a:pt x="310" y="604"/>
                      <a:pt x="310" y="604"/>
                      <a:pt x="310" y="604"/>
                    </a:cubicBezTo>
                    <a:cubicBezTo>
                      <a:pt x="357" y="647"/>
                      <a:pt x="388" y="708"/>
                      <a:pt x="388" y="776"/>
                    </a:cubicBezTo>
                    <a:cubicBezTo>
                      <a:pt x="388" y="1087"/>
                      <a:pt x="388" y="1087"/>
                      <a:pt x="388" y="1087"/>
                    </a:cubicBezTo>
                    <a:cubicBezTo>
                      <a:pt x="388" y="1168"/>
                      <a:pt x="345" y="1240"/>
                      <a:pt x="280" y="1282"/>
                    </a:cubicBezTo>
                    <a:cubicBezTo>
                      <a:pt x="274" y="1309"/>
                      <a:pt x="267" y="1336"/>
                      <a:pt x="259" y="1362"/>
                    </a:cubicBezTo>
                    <a:cubicBezTo>
                      <a:pt x="257" y="1369"/>
                      <a:pt x="255" y="1375"/>
                      <a:pt x="253" y="1382"/>
                    </a:cubicBezTo>
                    <a:cubicBezTo>
                      <a:pt x="245" y="1406"/>
                      <a:pt x="237" y="1429"/>
                      <a:pt x="229" y="1451"/>
                    </a:cubicBezTo>
                    <a:cubicBezTo>
                      <a:pt x="228" y="1453"/>
                      <a:pt x="228" y="1455"/>
                      <a:pt x="227" y="1456"/>
                    </a:cubicBezTo>
                    <a:cubicBezTo>
                      <a:pt x="218" y="1482"/>
                      <a:pt x="208" y="1506"/>
                      <a:pt x="197" y="1530"/>
                    </a:cubicBezTo>
                    <a:cubicBezTo>
                      <a:pt x="196" y="1533"/>
                      <a:pt x="194" y="1536"/>
                      <a:pt x="193" y="1539"/>
                    </a:cubicBezTo>
                    <a:cubicBezTo>
                      <a:pt x="183" y="1562"/>
                      <a:pt x="173" y="1584"/>
                      <a:pt x="162" y="1605"/>
                    </a:cubicBezTo>
                    <a:cubicBezTo>
                      <a:pt x="162" y="1605"/>
                      <a:pt x="162" y="1605"/>
                      <a:pt x="162" y="1605"/>
                    </a:cubicBezTo>
                    <a:cubicBezTo>
                      <a:pt x="162" y="1605"/>
                      <a:pt x="162" y="1605"/>
                      <a:pt x="162" y="1605"/>
                    </a:cubicBezTo>
                    <a:cubicBezTo>
                      <a:pt x="82" y="1764"/>
                      <a:pt x="0" y="1863"/>
                      <a:pt x="0" y="1863"/>
                    </a:cubicBezTo>
                    <a:cubicBezTo>
                      <a:pt x="0" y="2146"/>
                      <a:pt x="0" y="2146"/>
                      <a:pt x="0" y="2146"/>
                    </a:cubicBezTo>
                    <a:cubicBezTo>
                      <a:pt x="0" y="2250"/>
                      <a:pt x="56" y="2345"/>
                      <a:pt x="147" y="2394"/>
                    </a:cubicBezTo>
                    <a:cubicBezTo>
                      <a:pt x="373" y="2518"/>
                      <a:pt x="373" y="2518"/>
                      <a:pt x="373" y="2518"/>
                    </a:cubicBezTo>
                    <a:cubicBezTo>
                      <a:pt x="378" y="2517"/>
                      <a:pt x="381" y="2518"/>
                      <a:pt x="378" y="2520"/>
                    </a:cubicBezTo>
                    <a:cubicBezTo>
                      <a:pt x="839" y="2772"/>
                      <a:pt x="839" y="2772"/>
                      <a:pt x="839" y="2772"/>
                    </a:cubicBezTo>
                    <a:cubicBezTo>
                      <a:pt x="1039" y="2881"/>
                      <a:pt x="1164" y="3091"/>
                      <a:pt x="1164" y="3318"/>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3" name="Freeform 17">
                <a:extLst>
                  <a:ext uri="{FF2B5EF4-FFF2-40B4-BE49-F238E27FC236}">
                    <a16:creationId xmlns:a16="http://schemas.microsoft.com/office/drawing/2014/main" id="{FAD62E39-BC54-3EBC-1647-F06CAEFBDB42}"/>
                  </a:ext>
                </a:extLst>
              </p:cNvPr>
              <p:cNvSpPr>
                <a:spLocks/>
              </p:cNvSpPr>
              <p:nvPr/>
            </p:nvSpPr>
            <p:spPr bwMode="auto">
              <a:xfrm>
                <a:off x="1782763" y="3603625"/>
                <a:ext cx="460375" cy="550863"/>
              </a:xfrm>
              <a:custGeom>
                <a:avLst/>
                <a:gdLst>
                  <a:gd name="T0" fmla="*/ 3070 w 3414"/>
                  <a:gd name="T1" fmla="*/ 3320 h 4113"/>
                  <a:gd name="T2" fmla="*/ 2329 w 3414"/>
                  <a:gd name="T3" fmla="*/ 2949 h 4113"/>
                  <a:gd name="T4" fmla="*/ 2173 w 3414"/>
                  <a:gd name="T5" fmla="*/ 2696 h 4113"/>
                  <a:gd name="T6" fmla="*/ 2173 w 3414"/>
                  <a:gd name="T7" fmla="*/ 2406 h 4113"/>
                  <a:gd name="T8" fmla="*/ 2243 w 3414"/>
                  <a:gd name="T9" fmla="*/ 2315 h 4113"/>
                  <a:gd name="T10" fmla="*/ 2473 w 3414"/>
                  <a:gd name="T11" fmla="*/ 1851 h 4113"/>
                  <a:gd name="T12" fmla="*/ 2638 w 3414"/>
                  <a:gd name="T13" fmla="*/ 1630 h 4113"/>
                  <a:gd name="T14" fmla="*/ 2638 w 3414"/>
                  <a:gd name="T15" fmla="*/ 1319 h 4113"/>
                  <a:gd name="T16" fmla="*/ 2561 w 3414"/>
                  <a:gd name="T17" fmla="*/ 1147 h 4113"/>
                  <a:gd name="T18" fmla="*/ 2561 w 3414"/>
                  <a:gd name="T19" fmla="*/ 699 h 4113"/>
                  <a:gd name="T20" fmla="*/ 1707 w 3414"/>
                  <a:gd name="T21" fmla="*/ 0 h 4113"/>
                  <a:gd name="T22" fmla="*/ 854 w 3414"/>
                  <a:gd name="T23" fmla="*/ 699 h 4113"/>
                  <a:gd name="T24" fmla="*/ 854 w 3414"/>
                  <a:gd name="T25" fmla="*/ 1147 h 4113"/>
                  <a:gd name="T26" fmla="*/ 776 w 3414"/>
                  <a:gd name="T27" fmla="*/ 1319 h 4113"/>
                  <a:gd name="T28" fmla="*/ 776 w 3414"/>
                  <a:gd name="T29" fmla="*/ 1630 h 4113"/>
                  <a:gd name="T30" fmla="*/ 883 w 3414"/>
                  <a:gd name="T31" fmla="*/ 1825 h 4113"/>
                  <a:gd name="T32" fmla="*/ 1164 w 3414"/>
                  <a:gd name="T33" fmla="*/ 2406 h 4113"/>
                  <a:gd name="T34" fmla="*/ 1164 w 3414"/>
                  <a:gd name="T35" fmla="*/ 2689 h 4113"/>
                  <a:gd name="T36" fmla="*/ 1017 w 3414"/>
                  <a:gd name="T37" fmla="*/ 2937 h 4113"/>
                  <a:gd name="T38" fmla="*/ 324 w 3414"/>
                  <a:gd name="T39" fmla="*/ 3315 h 4113"/>
                  <a:gd name="T40" fmla="*/ 0 w 3414"/>
                  <a:gd name="T41" fmla="*/ 3861 h 4113"/>
                  <a:gd name="T42" fmla="*/ 0 w 3414"/>
                  <a:gd name="T43" fmla="*/ 4113 h 4113"/>
                  <a:gd name="T44" fmla="*/ 3414 w 3414"/>
                  <a:gd name="T45" fmla="*/ 4113 h 4113"/>
                  <a:gd name="T46" fmla="*/ 3414 w 3414"/>
                  <a:gd name="T47" fmla="*/ 3877 h 4113"/>
                  <a:gd name="T48" fmla="*/ 3070 w 3414"/>
                  <a:gd name="T49" fmla="*/ 3320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14" h="4113">
                    <a:moveTo>
                      <a:pt x="3070" y="3320"/>
                    </a:moveTo>
                    <a:cubicBezTo>
                      <a:pt x="2329" y="2949"/>
                      <a:pt x="2329" y="2949"/>
                      <a:pt x="2329" y="2949"/>
                    </a:cubicBezTo>
                    <a:cubicBezTo>
                      <a:pt x="2233" y="2901"/>
                      <a:pt x="2173" y="2804"/>
                      <a:pt x="2173" y="2696"/>
                    </a:cubicBezTo>
                    <a:cubicBezTo>
                      <a:pt x="2173" y="2406"/>
                      <a:pt x="2173" y="2406"/>
                      <a:pt x="2173" y="2406"/>
                    </a:cubicBezTo>
                    <a:cubicBezTo>
                      <a:pt x="2193" y="2382"/>
                      <a:pt x="2217" y="2351"/>
                      <a:pt x="2243" y="2315"/>
                    </a:cubicBezTo>
                    <a:cubicBezTo>
                      <a:pt x="2344" y="2173"/>
                      <a:pt x="2420" y="2016"/>
                      <a:pt x="2473" y="1851"/>
                    </a:cubicBezTo>
                    <a:cubicBezTo>
                      <a:pt x="2568" y="1822"/>
                      <a:pt x="2638" y="1734"/>
                      <a:pt x="2638" y="1630"/>
                    </a:cubicBezTo>
                    <a:cubicBezTo>
                      <a:pt x="2638" y="1319"/>
                      <a:pt x="2638" y="1319"/>
                      <a:pt x="2638" y="1319"/>
                    </a:cubicBezTo>
                    <a:cubicBezTo>
                      <a:pt x="2638" y="1251"/>
                      <a:pt x="2608" y="1190"/>
                      <a:pt x="2561" y="1147"/>
                    </a:cubicBezTo>
                    <a:cubicBezTo>
                      <a:pt x="2561" y="699"/>
                      <a:pt x="2561" y="699"/>
                      <a:pt x="2561" y="699"/>
                    </a:cubicBezTo>
                    <a:cubicBezTo>
                      <a:pt x="2561" y="699"/>
                      <a:pt x="2653" y="0"/>
                      <a:pt x="1707" y="0"/>
                    </a:cubicBezTo>
                    <a:cubicBezTo>
                      <a:pt x="761" y="0"/>
                      <a:pt x="854" y="699"/>
                      <a:pt x="854" y="699"/>
                    </a:cubicBezTo>
                    <a:cubicBezTo>
                      <a:pt x="854" y="1147"/>
                      <a:pt x="854" y="1147"/>
                      <a:pt x="854" y="1147"/>
                    </a:cubicBezTo>
                    <a:cubicBezTo>
                      <a:pt x="806" y="1190"/>
                      <a:pt x="776" y="1251"/>
                      <a:pt x="776" y="1319"/>
                    </a:cubicBezTo>
                    <a:cubicBezTo>
                      <a:pt x="776" y="1630"/>
                      <a:pt x="776" y="1630"/>
                      <a:pt x="776" y="1630"/>
                    </a:cubicBezTo>
                    <a:cubicBezTo>
                      <a:pt x="776" y="1711"/>
                      <a:pt x="819" y="1783"/>
                      <a:pt x="883" y="1825"/>
                    </a:cubicBezTo>
                    <a:cubicBezTo>
                      <a:pt x="961" y="2163"/>
                      <a:pt x="1164" y="2406"/>
                      <a:pt x="1164" y="2406"/>
                    </a:cubicBezTo>
                    <a:cubicBezTo>
                      <a:pt x="1164" y="2689"/>
                      <a:pt x="1164" y="2689"/>
                      <a:pt x="1164" y="2689"/>
                    </a:cubicBezTo>
                    <a:cubicBezTo>
                      <a:pt x="1164" y="2793"/>
                      <a:pt x="1107" y="2888"/>
                      <a:pt x="1017" y="2937"/>
                    </a:cubicBezTo>
                    <a:cubicBezTo>
                      <a:pt x="324" y="3315"/>
                      <a:pt x="324" y="3315"/>
                      <a:pt x="324" y="3315"/>
                    </a:cubicBezTo>
                    <a:cubicBezTo>
                      <a:pt x="124" y="3424"/>
                      <a:pt x="0" y="3634"/>
                      <a:pt x="0" y="3861"/>
                    </a:cubicBezTo>
                    <a:cubicBezTo>
                      <a:pt x="0" y="4113"/>
                      <a:pt x="0" y="4113"/>
                      <a:pt x="0" y="4113"/>
                    </a:cubicBezTo>
                    <a:cubicBezTo>
                      <a:pt x="3414" y="4113"/>
                      <a:pt x="3414" y="4113"/>
                      <a:pt x="3414" y="4113"/>
                    </a:cubicBezTo>
                    <a:cubicBezTo>
                      <a:pt x="3414" y="3877"/>
                      <a:pt x="3414" y="3877"/>
                      <a:pt x="3414" y="3877"/>
                    </a:cubicBezTo>
                    <a:cubicBezTo>
                      <a:pt x="3414" y="3641"/>
                      <a:pt x="3281" y="3425"/>
                      <a:pt x="3070" y="3320"/>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sp>
          <p:nvSpPr>
            <p:cNvPr id="10" name="CuadroTexto 9">
              <a:extLst>
                <a:ext uri="{FF2B5EF4-FFF2-40B4-BE49-F238E27FC236}">
                  <a16:creationId xmlns:a16="http://schemas.microsoft.com/office/drawing/2014/main" id="{74E76927-E5B8-1DDF-CFED-2F0EC77FC72F}"/>
                </a:ext>
              </a:extLst>
            </p:cNvPr>
            <p:cNvSpPr txBox="1"/>
            <p:nvPr/>
          </p:nvSpPr>
          <p:spPr>
            <a:xfrm>
              <a:off x="1903087" y="3387723"/>
              <a:ext cx="1978396" cy="341697"/>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1" i="0" u="none" strike="noStrike" kern="0" cap="none" spc="0" normalizeH="0" baseline="0" noProof="0">
                  <a:ln>
                    <a:noFill/>
                  </a:ln>
                  <a:solidFill>
                    <a:srgbClr val="942E3B"/>
                  </a:solidFill>
                  <a:effectLst/>
                  <a:uLnTx/>
                  <a:uFillTx/>
                  <a:latin typeface="Calibri" panose="020F0502020204030204"/>
                  <a:ea typeface="+mn-ea"/>
                  <a:cs typeface="Arial" panose="020B0604020202020204" pitchFamily="34" charset="0"/>
                </a:rPr>
                <a:t>VOCAL EJECUTIVO</a:t>
              </a:r>
            </a:p>
          </p:txBody>
        </p:sp>
        <p:cxnSp>
          <p:nvCxnSpPr>
            <p:cNvPr id="11" name="Conector recto 10">
              <a:extLst>
                <a:ext uri="{FF2B5EF4-FFF2-40B4-BE49-F238E27FC236}">
                  <a16:creationId xmlns:a16="http://schemas.microsoft.com/office/drawing/2014/main" id="{76218372-E02B-86CF-D455-44EE58ADF276}"/>
                </a:ext>
              </a:extLst>
            </p:cNvPr>
            <p:cNvCxnSpPr/>
            <p:nvPr/>
          </p:nvCxnSpPr>
          <p:spPr>
            <a:xfrm>
              <a:off x="6119853" y="2544417"/>
              <a:ext cx="0" cy="159026"/>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45A7BAA-F522-57F0-C978-D692D5331BDB}"/>
                </a:ext>
              </a:extLst>
            </p:cNvPr>
            <p:cNvSpPr txBox="1"/>
            <p:nvPr/>
          </p:nvSpPr>
          <p:spPr>
            <a:xfrm>
              <a:off x="2247313" y="3646865"/>
              <a:ext cx="1289944" cy="306109"/>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del OIC</a:t>
              </a:r>
            </a:p>
          </p:txBody>
        </p:sp>
        <p:sp>
          <p:nvSpPr>
            <p:cNvPr id="13" name="CuadroTexto 12">
              <a:extLst>
                <a:ext uri="{FF2B5EF4-FFF2-40B4-BE49-F238E27FC236}">
                  <a16:creationId xmlns:a16="http://schemas.microsoft.com/office/drawing/2014/main" id="{B82DADB7-AB9F-3CC3-E2BF-01C6F1747199}"/>
                </a:ext>
              </a:extLst>
            </p:cNvPr>
            <p:cNvSpPr txBox="1"/>
            <p:nvPr/>
          </p:nvSpPr>
          <p:spPr>
            <a:xfrm>
              <a:off x="5449629" y="3377389"/>
              <a:ext cx="1394098" cy="341697"/>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1" i="0" u="none" strike="noStrike" kern="0" cap="none" spc="0" normalizeH="0" baseline="0" noProof="0">
                  <a:ln>
                    <a:noFill/>
                  </a:ln>
                  <a:solidFill>
                    <a:srgbClr val="942E3B"/>
                  </a:solidFill>
                  <a:effectLst/>
                  <a:uLnTx/>
                  <a:uFillTx/>
                  <a:latin typeface="Calibri" panose="020F0502020204030204"/>
                  <a:ea typeface="+mn-ea"/>
                  <a:cs typeface="Arial" panose="020B0604020202020204" pitchFamily="34" charset="0"/>
                </a:rPr>
                <a:t>VOCALES</a:t>
              </a:r>
            </a:p>
          </p:txBody>
        </p:sp>
        <p:sp>
          <p:nvSpPr>
            <p:cNvPr id="14" name="TextBox 67">
              <a:extLst>
                <a:ext uri="{FF2B5EF4-FFF2-40B4-BE49-F238E27FC236}">
                  <a16:creationId xmlns:a16="http://schemas.microsoft.com/office/drawing/2014/main" id="{63482E5D-E1B1-2E8E-D9EB-57A8957532AF}"/>
                </a:ext>
              </a:extLst>
            </p:cNvPr>
            <p:cNvSpPr txBox="1"/>
            <p:nvPr/>
          </p:nvSpPr>
          <p:spPr>
            <a:xfrm>
              <a:off x="4610819" y="3750062"/>
              <a:ext cx="2970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Dirección General de Programación y Presupuesto (Dependencias)</a:t>
              </a:r>
            </a:p>
          </p:txBody>
        </p:sp>
        <p:sp>
          <p:nvSpPr>
            <p:cNvPr id="15" name="CuadroTexto 14">
              <a:extLst>
                <a:ext uri="{FF2B5EF4-FFF2-40B4-BE49-F238E27FC236}">
                  <a16:creationId xmlns:a16="http://schemas.microsoft.com/office/drawing/2014/main" id="{AEDE6EDD-2A90-0E68-C001-5409CA28015C}"/>
                </a:ext>
              </a:extLst>
            </p:cNvPr>
            <p:cNvSpPr txBox="1"/>
            <p:nvPr/>
          </p:nvSpPr>
          <p:spPr>
            <a:xfrm>
              <a:off x="5191426" y="4434225"/>
              <a:ext cx="2012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Área de Finanzas </a:t>
              </a:r>
            </a:p>
          </p:txBody>
        </p:sp>
        <p:sp>
          <p:nvSpPr>
            <p:cNvPr id="16" name="CuadroTexto 15">
              <a:extLst>
                <a:ext uri="{FF2B5EF4-FFF2-40B4-BE49-F238E27FC236}">
                  <a16:creationId xmlns:a16="http://schemas.microsoft.com/office/drawing/2014/main" id="{D9207698-B41A-2B22-02DC-10A393A44489}"/>
                </a:ext>
              </a:extLst>
            </p:cNvPr>
            <p:cNvSpPr txBox="1"/>
            <p:nvPr/>
          </p:nvSpPr>
          <p:spPr>
            <a:xfrm>
              <a:off x="4936901" y="4758369"/>
              <a:ext cx="252192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 la Unidad de Asuntos Jurídicos</a:t>
              </a:r>
            </a:p>
          </p:txBody>
        </p:sp>
        <p:sp>
          <p:nvSpPr>
            <p:cNvPr id="17" name="CuadroTexto 16">
              <a:extLst>
                <a:ext uri="{FF2B5EF4-FFF2-40B4-BE49-F238E27FC236}">
                  <a16:creationId xmlns:a16="http://schemas.microsoft.com/office/drawing/2014/main" id="{7652EDAA-BA78-72A6-417E-80A860059FE6}"/>
                </a:ext>
              </a:extLst>
            </p:cNvPr>
            <p:cNvSpPr txBox="1"/>
            <p:nvPr/>
          </p:nvSpPr>
          <p:spPr>
            <a:xfrm>
              <a:off x="4410458" y="5267462"/>
              <a:ext cx="341878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 la Dirección General de Tecnologías de Información</a:t>
              </a:r>
            </a:p>
          </p:txBody>
        </p:sp>
        <p:sp>
          <p:nvSpPr>
            <p:cNvPr id="18" name="CuadroTexto 17">
              <a:extLst>
                <a:ext uri="{FF2B5EF4-FFF2-40B4-BE49-F238E27FC236}">
                  <a16:creationId xmlns:a16="http://schemas.microsoft.com/office/drawing/2014/main" id="{85A81E6C-BE09-CCAE-B3F7-54B117D7E4B2}"/>
                </a:ext>
              </a:extLst>
            </p:cNvPr>
            <p:cNvSpPr txBox="1"/>
            <p:nvPr/>
          </p:nvSpPr>
          <p:spPr>
            <a:xfrm>
              <a:off x="5510191" y="5775989"/>
              <a:ext cx="137533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Coordinador de CI</a:t>
              </a:r>
            </a:p>
          </p:txBody>
        </p:sp>
        <p:cxnSp>
          <p:nvCxnSpPr>
            <p:cNvPr id="19" name="Conector recto 18">
              <a:extLst>
                <a:ext uri="{FF2B5EF4-FFF2-40B4-BE49-F238E27FC236}">
                  <a16:creationId xmlns:a16="http://schemas.microsoft.com/office/drawing/2014/main" id="{8708CAD6-C1AA-2ED6-40C0-1C8F5EB6814F}"/>
                </a:ext>
              </a:extLst>
            </p:cNvPr>
            <p:cNvCxnSpPr/>
            <p:nvPr/>
          </p:nvCxnSpPr>
          <p:spPr>
            <a:xfrm>
              <a:off x="6121372" y="3685279"/>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30944C5C-C959-2CC8-AF5D-1D063397C102}"/>
                </a:ext>
              </a:extLst>
            </p:cNvPr>
            <p:cNvCxnSpPr/>
            <p:nvPr/>
          </p:nvCxnSpPr>
          <p:spPr>
            <a:xfrm>
              <a:off x="6134189" y="4290557"/>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92DA5BA8-C19C-9D58-8BA4-B71D5098A4C3}"/>
                </a:ext>
              </a:extLst>
            </p:cNvPr>
            <p:cNvCxnSpPr/>
            <p:nvPr/>
          </p:nvCxnSpPr>
          <p:spPr>
            <a:xfrm>
              <a:off x="6134189" y="466076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D8179542-DA42-E562-9024-FFA4F357282B}"/>
                </a:ext>
              </a:extLst>
            </p:cNvPr>
            <p:cNvCxnSpPr/>
            <p:nvPr/>
          </p:nvCxnSpPr>
          <p:spPr>
            <a:xfrm>
              <a:off x="6136418" y="5187697"/>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A39B1D0-2B43-34E9-4A84-496F00D69247}"/>
                </a:ext>
              </a:extLst>
            </p:cNvPr>
            <p:cNvCxnSpPr/>
            <p:nvPr/>
          </p:nvCxnSpPr>
          <p:spPr>
            <a:xfrm>
              <a:off x="6131594" y="570948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FDB4FAEF-2826-C462-3F55-D828C4EFC438}"/>
                </a:ext>
              </a:extLst>
            </p:cNvPr>
            <p:cNvSpPr txBox="1"/>
            <p:nvPr/>
          </p:nvSpPr>
          <p:spPr>
            <a:xfrm>
              <a:off x="8182859" y="3794730"/>
              <a:ext cx="202488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Titulares de las Unidades </a:t>
              </a: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Administrativas</a:t>
              </a:r>
            </a:p>
          </p:txBody>
        </p:sp>
        <p:sp>
          <p:nvSpPr>
            <p:cNvPr id="25" name="CuadroTexto 24">
              <a:extLst>
                <a:ext uri="{FF2B5EF4-FFF2-40B4-BE49-F238E27FC236}">
                  <a16:creationId xmlns:a16="http://schemas.microsoft.com/office/drawing/2014/main" id="{5EBBE867-F836-A261-4E86-46648773A4D9}"/>
                </a:ext>
              </a:extLst>
            </p:cNvPr>
            <p:cNvSpPr txBox="1"/>
            <p:nvPr/>
          </p:nvSpPr>
          <p:spPr>
            <a:xfrm>
              <a:off x="7942808" y="3377502"/>
              <a:ext cx="246133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a:ln>
                    <a:noFill/>
                  </a:ln>
                  <a:solidFill>
                    <a:srgbClr val="942E3B"/>
                  </a:solidFill>
                  <a:effectLst/>
                  <a:uLnTx/>
                  <a:uFillTx/>
                  <a:latin typeface="Calibri" panose="020F0502020204030204"/>
                  <a:ea typeface="+mn-ea"/>
                  <a:cs typeface="+mn-cs"/>
                </a:rPr>
                <a:t>INVITADOS PERMANENTES</a:t>
              </a:r>
              <a:endParaRPr kumimoji="0" lang="es-ES" sz="1400" b="1" i="0" u="none" strike="noStrike" kern="0" cap="none" spc="0" normalizeH="0" baseline="0" noProof="0">
                <a:ln>
                  <a:noFill/>
                </a:ln>
                <a:solidFill>
                  <a:srgbClr val="942E3B"/>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B3222177-8A11-EEC3-040B-22C1E42A0BE3}"/>
                </a:ext>
              </a:extLst>
            </p:cNvPr>
            <p:cNvSpPr txBox="1"/>
            <p:nvPr/>
          </p:nvSpPr>
          <p:spPr>
            <a:xfrm>
              <a:off x="8272585" y="4418374"/>
              <a:ext cx="184109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Auxiliares de CI y ARI</a:t>
              </a:r>
            </a:p>
          </p:txBody>
        </p:sp>
        <p:cxnSp>
          <p:nvCxnSpPr>
            <p:cNvPr id="27" name="Conector recto 26">
              <a:extLst>
                <a:ext uri="{FF2B5EF4-FFF2-40B4-BE49-F238E27FC236}">
                  <a16:creationId xmlns:a16="http://schemas.microsoft.com/office/drawing/2014/main" id="{B34985E8-CA6F-0957-2677-C81F36AC556A}"/>
                </a:ext>
              </a:extLst>
            </p:cNvPr>
            <p:cNvCxnSpPr>
              <a:cxnSpLocks/>
            </p:cNvCxnSpPr>
            <p:nvPr/>
          </p:nvCxnSpPr>
          <p:spPr>
            <a:xfrm>
              <a:off x="9193131" y="3673950"/>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3F02733-8995-95D7-4287-B91842868FA6}"/>
                </a:ext>
              </a:extLst>
            </p:cNvPr>
            <p:cNvCxnSpPr/>
            <p:nvPr/>
          </p:nvCxnSpPr>
          <p:spPr>
            <a:xfrm>
              <a:off x="9193131" y="4276140"/>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A5A754B-44A7-0B47-FDB6-AF04969552CB}"/>
                </a:ext>
              </a:extLst>
            </p:cNvPr>
            <p:cNvCxnSpPr/>
            <p:nvPr/>
          </p:nvCxnSpPr>
          <p:spPr>
            <a:xfrm>
              <a:off x="9210772" y="5142444"/>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317143BA-4E4B-D92F-599A-97F0052352DB}"/>
                </a:ext>
              </a:extLst>
            </p:cNvPr>
            <p:cNvCxnSpPr/>
            <p:nvPr/>
          </p:nvCxnSpPr>
          <p:spPr>
            <a:xfrm>
              <a:off x="9210772" y="471623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1D55CEBE-B602-7C38-B89B-A900122A8BD1}"/>
                </a:ext>
              </a:extLst>
            </p:cNvPr>
            <p:cNvSpPr txBox="1"/>
            <p:nvPr/>
          </p:nvSpPr>
          <p:spPr>
            <a:xfrm>
              <a:off x="8920728" y="4857352"/>
              <a:ext cx="63447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DGDA</a:t>
              </a:r>
            </a:p>
          </p:txBody>
        </p:sp>
        <p:sp>
          <p:nvSpPr>
            <p:cNvPr id="33" name="Diagrama de flujo: proceso alternativo 32">
              <a:extLst>
                <a:ext uri="{FF2B5EF4-FFF2-40B4-BE49-F238E27FC236}">
                  <a16:creationId xmlns:a16="http://schemas.microsoft.com/office/drawing/2014/main" id="{4D00E7C6-A900-FBA9-289B-5CCECE69CE20}"/>
                </a:ext>
              </a:extLst>
            </p:cNvPr>
            <p:cNvSpPr/>
            <p:nvPr/>
          </p:nvSpPr>
          <p:spPr>
            <a:xfrm>
              <a:off x="4277624" y="1542723"/>
              <a:ext cx="3772714" cy="4593805"/>
            </a:xfrm>
            <a:prstGeom prst="flowChartAlternateProcess">
              <a:avLst/>
            </a:prstGeom>
            <a:noFill/>
            <a:ln w="76200" cmpd="sng">
              <a:solidFill>
                <a:srgbClr val="94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nvGrpSpPr>
            <p:cNvPr id="34" name="Google Shape;820;p21">
              <a:extLst>
                <a:ext uri="{FF2B5EF4-FFF2-40B4-BE49-F238E27FC236}">
                  <a16:creationId xmlns:a16="http://schemas.microsoft.com/office/drawing/2014/main" id="{F6B1E0C3-C38E-0450-1505-3828A2E2362C}"/>
                </a:ext>
              </a:extLst>
            </p:cNvPr>
            <p:cNvGrpSpPr/>
            <p:nvPr/>
          </p:nvGrpSpPr>
          <p:grpSpPr>
            <a:xfrm>
              <a:off x="5871796" y="1767830"/>
              <a:ext cx="552915" cy="607552"/>
              <a:chOff x="1030544" y="2224021"/>
              <a:chExt cx="696115" cy="708258"/>
            </a:xfrm>
            <a:solidFill>
              <a:srgbClr val="FFC000"/>
            </a:solidFill>
          </p:grpSpPr>
          <p:sp>
            <p:nvSpPr>
              <p:cNvPr id="40" name="Google Shape;821;p21">
                <a:extLst>
                  <a:ext uri="{FF2B5EF4-FFF2-40B4-BE49-F238E27FC236}">
                    <a16:creationId xmlns:a16="http://schemas.microsoft.com/office/drawing/2014/main" id="{E527A03F-D5A8-B2DA-EE00-314154DA55E1}"/>
                  </a:ext>
                </a:extLst>
              </p:cNvPr>
              <p:cNvSpPr/>
              <p:nvPr/>
            </p:nvSpPr>
            <p:spPr>
              <a:xfrm>
                <a:off x="1030544" y="2224021"/>
                <a:ext cx="696115" cy="695414"/>
              </a:xfrm>
              <a:custGeom>
                <a:avLst/>
                <a:gdLst/>
                <a:ahLst/>
                <a:cxnLst/>
                <a:rect l="l" t="t" r="r" b="b"/>
                <a:pathLst>
                  <a:path w="55116" h="55115" extrusionOk="0">
                    <a:moveTo>
                      <a:pt x="27558" y="0"/>
                    </a:moveTo>
                    <a:cubicBezTo>
                      <a:pt x="12344" y="0"/>
                      <a:pt x="1" y="12318"/>
                      <a:pt x="1" y="27558"/>
                    </a:cubicBezTo>
                    <a:cubicBezTo>
                      <a:pt x="1" y="42772"/>
                      <a:pt x="12344" y="55115"/>
                      <a:pt x="27558" y="55115"/>
                    </a:cubicBezTo>
                    <a:cubicBezTo>
                      <a:pt x="42772" y="55115"/>
                      <a:pt x="55115" y="42772"/>
                      <a:pt x="55115" y="27558"/>
                    </a:cubicBezTo>
                    <a:cubicBezTo>
                      <a:pt x="55115" y="12318"/>
                      <a:pt x="42772" y="0"/>
                      <a:pt x="27558"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1" name="Google Shape;822;p21">
                <a:extLst>
                  <a:ext uri="{FF2B5EF4-FFF2-40B4-BE49-F238E27FC236}">
                    <a16:creationId xmlns:a16="http://schemas.microsoft.com/office/drawing/2014/main" id="{9FE332D1-2E80-BC96-0921-9273E8B16991}"/>
                  </a:ext>
                </a:extLst>
              </p:cNvPr>
              <p:cNvSpPr/>
              <p:nvPr/>
            </p:nvSpPr>
            <p:spPr>
              <a:xfrm>
                <a:off x="1216104" y="2451350"/>
                <a:ext cx="67255" cy="95552"/>
              </a:xfrm>
              <a:custGeom>
                <a:avLst/>
                <a:gdLst/>
                <a:ahLst/>
                <a:cxnLst/>
                <a:rect l="l" t="t" r="r" b="b"/>
                <a:pathLst>
                  <a:path w="5325" h="7573" extrusionOk="0">
                    <a:moveTo>
                      <a:pt x="2345" y="1"/>
                    </a:moveTo>
                    <a:cubicBezTo>
                      <a:pt x="2198" y="1"/>
                      <a:pt x="2051" y="22"/>
                      <a:pt x="1906" y="68"/>
                    </a:cubicBezTo>
                    <a:cubicBezTo>
                      <a:pt x="653" y="459"/>
                      <a:pt x="1" y="2443"/>
                      <a:pt x="392" y="4478"/>
                    </a:cubicBezTo>
                    <a:cubicBezTo>
                      <a:pt x="761" y="6301"/>
                      <a:pt x="1865" y="7573"/>
                      <a:pt x="2981" y="7573"/>
                    </a:cubicBezTo>
                    <a:cubicBezTo>
                      <a:pt x="3128" y="7573"/>
                      <a:pt x="3274" y="7551"/>
                      <a:pt x="3419" y="7505"/>
                    </a:cubicBezTo>
                    <a:cubicBezTo>
                      <a:pt x="4646" y="7114"/>
                      <a:pt x="5324" y="5131"/>
                      <a:pt x="4933" y="3069"/>
                    </a:cubicBezTo>
                    <a:cubicBezTo>
                      <a:pt x="4564" y="1270"/>
                      <a:pt x="3461" y="1"/>
                      <a:pt x="2345" y="1"/>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2" name="Google Shape;823;p21">
                <a:extLst>
                  <a:ext uri="{FF2B5EF4-FFF2-40B4-BE49-F238E27FC236}">
                    <a16:creationId xmlns:a16="http://schemas.microsoft.com/office/drawing/2014/main" id="{87B7A2F1-5761-C882-DC3B-B4F1B7481E35}"/>
                  </a:ext>
                </a:extLst>
              </p:cNvPr>
              <p:cNvSpPr/>
              <p:nvPr/>
            </p:nvSpPr>
            <p:spPr>
              <a:xfrm>
                <a:off x="1471217" y="2451350"/>
                <a:ext cx="67570" cy="95552"/>
              </a:xfrm>
              <a:custGeom>
                <a:avLst/>
                <a:gdLst/>
                <a:ahLst/>
                <a:cxnLst/>
                <a:rect l="l" t="t" r="r" b="b"/>
                <a:pathLst>
                  <a:path w="5350" h="7573" extrusionOk="0">
                    <a:moveTo>
                      <a:pt x="2981" y="1"/>
                    </a:moveTo>
                    <a:cubicBezTo>
                      <a:pt x="1869" y="1"/>
                      <a:pt x="787" y="1270"/>
                      <a:pt x="418" y="3069"/>
                    </a:cubicBezTo>
                    <a:cubicBezTo>
                      <a:pt x="0" y="5131"/>
                      <a:pt x="679" y="7114"/>
                      <a:pt x="1931" y="7505"/>
                    </a:cubicBezTo>
                    <a:cubicBezTo>
                      <a:pt x="2076" y="7551"/>
                      <a:pt x="2223" y="7573"/>
                      <a:pt x="2369" y="7573"/>
                    </a:cubicBezTo>
                    <a:cubicBezTo>
                      <a:pt x="3485" y="7573"/>
                      <a:pt x="4586" y="6301"/>
                      <a:pt x="4932" y="4478"/>
                    </a:cubicBezTo>
                    <a:cubicBezTo>
                      <a:pt x="5350" y="2443"/>
                      <a:pt x="4671" y="459"/>
                      <a:pt x="3419" y="68"/>
                    </a:cubicBezTo>
                    <a:cubicBezTo>
                      <a:pt x="3273" y="22"/>
                      <a:pt x="3127" y="1"/>
                      <a:pt x="2981" y="1"/>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3" name="Google Shape;824;p21">
                <a:extLst>
                  <a:ext uri="{FF2B5EF4-FFF2-40B4-BE49-F238E27FC236}">
                    <a16:creationId xmlns:a16="http://schemas.microsoft.com/office/drawing/2014/main" id="{66A7AC67-CACF-8B63-1FBB-44C0F3E89C11}"/>
                  </a:ext>
                </a:extLst>
              </p:cNvPr>
              <p:cNvSpPr/>
              <p:nvPr/>
            </p:nvSpPr>
            <p:spPr>
              <a:xfrm>
                <a:off x="1145249" y="2558877"/>
                <a:ext cx="467045" cy="373402"/>
              </a:xfrm>
              <a:custGeom>
                <a:avLst/>
                <a:gdLst/>
                <a:ahLst/>
                <a:cxnLst/>
                <a:rect l="l" t="t" r="r" b="b"/>
                <a:pathLst>
                  <a:path w="36979" h="29594" extrusionOk="0">
                    <a:moveTo>
                      <a:pt x="13857" y="1"/>
                    </a:moveTo>
                    <a:lnTo>
                      <a:pt x="13335" y="9343"/>
                    </a:lnTo>
                    <a:cubicBezTo>
                      <a:pt x="13179" y="12083"/>
                      <a:pt x="11248" y="14406"/>
                      <a:pt x="8612" y="15084"/>
                    </a:cubicBezTo>
                    <a:lnTo>
                      <a:pt x="4515" y="16102"/>
                    </a:lnTo>
                    <a:cubicBezTo>
                      <a:pt x="1749" y="16807"/>
                      <a:pt x="0" y="19547"/>
                      <a:pt x="522" y="22365"/>
                    </a:cubicBezTo>
                    <a:lnTo>
                      <a:pt x="1879" y="29594"/>
                    </a:lnTo>
                    <a:lnTo>
                      <a:pt x="35099" y="29594"/>
                    </a:lnTo>
                    <a:lnTo>
                      <a:pt x="36456" y="22313"/>
                    </a:lnTo>
                    <a:cubicBezTo>
                      <a:pt x="36978" y="19521"/>
                      <a:pt x="35256" y="16807"/>
                      <a:pt x="32516" y="16076"/>
                    </a:cubicBezTo>
                    <a:lnTo>
                      <a:pt x="27323" y="14667"/>
                    </a:lnTo>
                    <a:cubicBezTo>
                      <a:pt x="24713" y="13962"/>
                      <a:pt x="22834" y="11666"/>
                      <a:pt x="22678" y="8952"/>
                    </a:cubicBezTo>
                    <a:lnTo>
                      <a:pt x="22182"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4" name="Google Shape;825;p21">
                <a:extLst>
                  <a:ext uri="{FF2B5EF4-FFF2-40B4-BE49-F238E27FC236}">
                    <a16:creationId xmlns:a16="http://schemas.microsoft.com/office/drawing/2014/main" id="{E6380964-12E2-7935-D4B8-A897E9AAD393}"/>
                  </a:ext>
                </a:extLst>
              </p:cNvPr>
              <p:cNvSpPr/>
              <p:nvPr/>
            </p:nvSpPr>
            <p:spPr>
              <a:xfrm>
                <a:off x="1241162" y="2308646"/>
                <a:ext cx="274892" cy="364835"/>
              </a:xfrm>
              <a:custGeom>
                <a:avLst/>
                <a:gdLst/>
                <a:ahLst/>
                <a:cxnLst/>
                <a:rect l="l" t="t" r="r" b="b"/>
                <a:pathLst>
                  <a:path w="21765" h="28915" extrusionOk="0">
                    <a:moveTo>
                      <a:pt x="10882" y="0"/>
                    </a:moveTo>
                    <a:cubicBezTo>
                      <a:pt x="4880" y="0"/>
                      <a:pt x="0" y="4567"/>
                      <a:pt x="0" y="12187"/>
                    </a:cubicBezTo>
                    <a:cubicBezTo>
                      <a:pt x="0" y="19781"/>
                      <a:pt x="5872" y="28914"/>
                      <a:pt x="10882" y="28914"/>
                    </a:cubicBezTo>
                    <a:cubicBezTo>
                      <a:pt x="15893" y="28914"/>
                      <a:pt x="21764" y="19807"/>
                      <a:pt x="21764" y="12187"/>
                    </a:cubicBezTo>
                    <a:cubicBezTo>
                      <a:pt x="21764" y="4567"/>
                      <a:pt x="16884" y="0"/>
                      <a:pt x="10882"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5" name="Google Shape;826;p21">
                <a:extLst>
                  <a:ext uri="{FF2B5EF4-FFF2-40B4-BE49-F238E27FC236}">
                    <a16:creationId xmlns:a16="http://schemas.microsoft.com/office/drawing/2014/main" id="{F44EB24E-A51F-28BF-2985-9B58ED037969}"/>
                  </a:ext>
                </a:extLst>
              </p:cNvPr>
              <p:cNvSpPr/>
              <p:nvPr/>
            </p:nvSpPr>
            <p:spPr>
              <a:xfrm>
                <a:off x="1224679" y="2281203"/>
                <a:ext cx="305217" cy="217765"/>
              </a:xfrm>
              <a:custGeom>
                <a:avLst/>
                <a:gdLst/>
                <a:ahLst/>
                <a:cxnLst/>
                <a:rect l="l" t="t" r="r" b="b"/>
                <a:pathLst>
                  <a:path w="24166" h="17259" extrusionOk="0">
                    <a:moveTo>
                      <a:pt x="13037" y="0"/>
                    </a:moveTo>
                    <a:cubicBezTo>
                      <a:pt x="11507" y="0"/>
                      <a:pt x="10023" y="538"/>
                      <a:pt x="8742" y="1784"/>
                    </a:cubicBezTo>
                    <a:cubicBezTo>
                      <a:pt x="6759" y="2019"/>
                      <a:pt x="3863" y="2175"/>
                      <a:pt x="1984" y="6142"/>
                    </a:cubicBezTo>
                    <a:cubicBezTo>
                      <a:pt x="0" y="10317"/>
                      <a:pt x="888" y="13709"/>
                      <a:pt x="888" y="13709"/>
                    </a:cubicBezTo>
                    <a:cubicBezTo>
                      <a:pt x="934" y="13706"/>
                      <a:pt x="979" y="13705"/>
                      <a:pt x="1023" y="13705"/>
                    </a:cubicBezTo>
                    <a:cubicBezTo>
                      <a:pt x="3119" y="13705"/>
                      <a:pt x="3419" y="17259"/>
                      <a:pt x="3419" y="17259"/>
                    </a:cubicBezTo>
                    <a:lnTo>
                      <a:pt x="4045" y="16189"/>
                    </a:lnTo>
                    <a:cubicBezTo>
                      <a:pt x="4280" y="14284"/>
                      <a:pt x="4437" y="10682"/>
                      <a:pt x="5820" y="9873"/>
                    </a:cubicBezTo>
                    <a:cubicBezTo>
                      <a:pt x="5866" y="9869"/>
                      <a:pt x="5917" y="9867"/>
                      <a:pt x="5972" y="9867"/>
                    </a:cubicBezTo>
                    <a:cubicBezTo>
                      <a:pt x="6980" y="9867"/>
                      <a:pt x="9393" y="10574"/>
                      <a:pt x="11717" y="10574"/>
                    </a:cubicBezTo>
                    <a:cubicBezTo>
                      <a:pt x="13754" y="10574"/>
                      <a:pt x="15723" y="10031"/>
                      <a:pt x="16623" y="7994"/>
                    </a:cubicBezTo>
                    <a:cubicBezTo>
                      <a:pt x="21477" y="8021"/>
                      <a:pt x="20303" y="15223"/>
                      <a:pt x="20251" y="16084"/>
                    </a:cubicBezTo>
                    <a:lnTo>
                      <a:pt x="20903" y="17259"/>
                    </a:lnTo>
                    <a:cubicBezTo>
                      <a:pt x="20903" y="17259"/>
                      <a:pt x="21551" y="13657"/>
                      <a:pt x="23182" y="13657"/>
                    </a:cubicBezTo>
                    <a:cubicBezTo>
                      <a:pt x="23188" y="13657"/>
                      <a:pt x="23194" y="13657"/>
                      <a:pt x="23200" y="13657"/>
                    </a:cubicBezTo>
                    <a:cubicBezTo>
                      <a:pt x="23200" y="13657"/>
                      <a:pt x="24165" y="8751"/>
                      <a:pt x="21556" y="5150"/>
                    </a:cubicBezTo>
                    <a:cubicBezTo>
                      <a:pt x="19393" y="2185"/>
                      <a:pt x="16122" y="0"/>
                      <a:pt x="13037"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7" name="Google Shape;827;p21">
                <a:extLst>
                  <a:ext uri="{FF2B5EF4-FFF2-40B4-BE49-F238E27FC236}">
                    <a16:creationId xmlns:a16="http://schemas.microsoft.com/office/drawing/2014/main" id="{0C9B2D73-4D66-BC40-5743-11D9A207BCA1}"/>
                  </a:ext>
                </a:extLst>
              </p:cNvPr>
              <p:cNvSpPr/>
              <p:nvPr/>
            </p:nvSpPr>
            <p:spPr>
              <a:xfrm>
                <a:off x="1145249" y="2696180"/>
                <a:ext cx="467045" cy="236099"/>
              </a:xfrm>
              <a:custGeom>
                <a:avLst/>
                <a:gdLst/>
                <a:ahLst/>
                <a:cxnLst/>
                <a:rect l="l" t="t" r="r" b="b"/>
                <a:pathLst>
                  <a:path w="36979" h="18712" extrusionOk="0">
                    <a:moveTo>
                      <a:pt x="13022" y="1"/>
                    </a:moveTo>
                    <a:lnTo>
                      <a:pt x="10178" y="2976"/>
                    </a:lnTo>
                    <a:lnTo>
                      <a:pt x="10465" y="3367"/>
                    </a:lnTo>
                    <a:cubicBezTo>
                      <a:pt x="9891" y="3733"/>
                      <a:pt x="9264" y="4020"/>
                      <a:pt x="8586" y="4202"/>
                    </a:cubicBezTo>
                    <a:lnTo>
                      <a:pt x="4515" y="5220"/>
                    </a:lnTo>
                    <a:cubicBezTo>
                      <a:pt x="1749" y="5925"/>
                      <a:pt x="0" y="8665"/>
                      <a:pt x="522" y="11483"/>
                    </a:cubicBezTo>
                    <a:lnTo>
                      <a:pt x="1879" y="18712"/>
                    </a:lnTo>
                    <a:lnTo>
                      <a:pt x="35099" y="18712"/>
                    </a:lnTo>
                    <a:lnTo>
                      <a:pt x="36456" y="11431"/>
                    </a:lnTo>
                    <a:cubicBezTo>
                      <a:pt x="36978" y="8639"/>
                      <a:pt x="35256" y="5925"/>
                      <a:pt x="32516" y="5194"/>
                    </a:cubicBezTo>
                    <a:lnTo>
                      <a:pt x="27323" y="3785"/>
                    </a:lnTo>
                    <a:cubicBezTo>
                      <a:pt x="26879" y="3654"/>
                      <a:pt x="26461" y="3498"/>
                      <a:pt x="26044" y="3289"/>
                    </a:cubicBezTo>
                    <a:lnTo>
                      <a:pt x="26253" y="3002"/>
                    </a:lnTo>
                    <a:lnTo>
                      <a:pt x="23252" y="340"/>
                    </a:lnTo>
                    <a:lnTo>
                      <a:pt x="18320" y="5272"/>
                    </a:lnTo>
                    <a:lnTo>
                      <a:pt x="13022"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0" name="Google Shape;828;p21">
                <a:extLst>
                  <a:ext uri="{FF2B5EF4-FFF2-40B4-BE49-F238E27FC236}">
                    <a16:creationId xmlns:a16="http://schemas.microsoft.com/office/drawing/2014/main" id="{04C30827-254E-E592-BBA9-A084545F2A34}"/>
                  </a:ext>
                </a:extLst>
              </p:cNvPr>
              <p:cNvSpPr/>
              <p:nvPr/>
            </p:nvSpPr>
            <p:spPr>
              <a:xfrm>
                <a:off x="1284331" y="2753804"/>
                <a:ext cx="92300" cy="92865"/>
              </a:xfrm>
              <a:custGeom>
                <a:avLst/>
                <a:gdLst/>
                <a:ahLst/>
                <a:cxnLst/>
                <a:rect l="l" t="t" r="r" b="b"/>
                <a:pathLst>
                  <a:path w="7308" h="7360" extrusionOk="0">
                    <a:moveTo>
                      <a:pt x="1" y="1"/>
                    </a:moveTo>
                    <a:lnTo>
                      <a:pt x="4202" y="7360"/>
                    </a:lnTo>
                    <a:lnTo>
                      <a:pt x="7308" y="705"/>
                    </a:lnTo>
                    <a:lnTo>
                      <a:pt x="4202" y="6133"/>
                    </a:lnTo>
                    <a:lnTo>
                      <a:pt x="1"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1" name="Google Shape;829;p21">
                <a:extLst>
                  <a:ext uri="{FF2B5EF4-FFF2-40B4-BE49-F238E27FC236}">
                    <a16:creationId xmlns:a16="http://schemas.microsoft.com/office/drawing/2014/main" id="{EB990177-52B5-823D-6960-B24374F8A142}"/>
                  </a:ext>
                </a:extLst>
              </p:cNvPr>
              <p:cNvSpPr/>
              <p:nvPr/>
            </p:nvSpPr>
            <p:spPr>
              <a:xfrm>
                <a:off x="1376618" y="2753804"/>
                <a:ext cx="90646" cy="92865"/>
              </a:xfrm>
              <a:custGeom>
                <a:avLst/>
                <a:gdLst/>
                <a:ahLst/>
                <a:cxnLst/>
                <a:rect l="l" t="t" r="r" b="b"/>
                <a:pathLst>
                  <a:path w="7177" h="7360" extrusionOk="0">
                    <a:moveTo>
                      <a:pt x="7177" y="1"/>
                    </a:moveTo>
                    <a:lnTo>
                      <a:pt x="3106" y="5846"/>
                    </a:lnTo>
                    <a:lnTo>
                      <a:pt x="1" y="705"/>
                    </a:lnTo>
                    <a:lnTo>
                      <a:pt x="3106" y="7360"/>
                    </a:lnTo>
                    <a:lnTo>
                      <a:pt x="7177"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3" name="Google Shape;830;p21">
                <a:extLst>
                  <a:ext uri="{FF2B5EF4-FFF2-40B4-BE49-F238E27FC236}">
                    <a16:creationId xmlns:a16="http://schemas.microsoft.com/office/drawing/2014/main" id="{4CCCC7BD-2718-C654-E427-3F29D14EB145}"/>
                  </a:ext>
                </a:extLst>
              </p:cNvPr>
              <p:cNvSpPr/>
              <p:nvPr/>
            </p:nvSpPr>
            <p:spPr>
              <a:xfrm>
                <a:off x="1145249" y="2738663"/>
                <a:ext cx="217539" cy="193616"/>
              </a:xfrm>
              <a:custGeom>
                <a:avLst/>
                <a:gdLst/>
                <a:ahLst/>
                <a:cxnLst/>
                <a:rect l="l" t="t" r="r" b="b"/>
                <a:pathLst>
                  <a:path w="17224" h="15345" extrusionOk="0">
                    <a:moveTo>
                      <a:pt x="10465" y="0"/>
                    </a:moveTo>
                    <a:cubicBezTo>
                      <a:pt x="9891" y="366"/>
                      <a:pt x="9264" y="653"/>
                      <a:pt x="8586" y="835"/>
                    </a:cubicBezTo>
                    <a:lnTo>
                      <a:pt x="4515" y="1853"/>
                    </a:lnTo>
                    <a:cubicBezTo>
                      <a:pt x="1749" y="2558"/>
                      <a:pt x="0" y="5298"/>
                      <a:pt x="522" y="8116"/>
                    </a:cubicBezTo>
                    <a:lnTo>
                      <a:pt x="1879" y="15345"/>
                    </a:lnTo>
                    <a:lnTo>
                      <a:pt x="17224" y="15345"/>
                    </a:lnTo>
                    <a:lnTo>
                      <a:pt x="10465"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6" name="Google Shape;831;p21">
                <a:extLst>
                  <a:ext uri="{FF2B5EF4-FFF2-40B4-BE49-F238E27FC236}">
                    <a16:creationId xmlns:a16="http://schemas.microsoft.com/office/drawing/2014/main" id="{34F09153-7234-7F41-E4E6-65F8817A6738}"/>
                  </a:ext>
                </a:extLst>
              </p:cNvPr>
              <p:cNvSpPr/>
              <p:nvPr/>
            </p:nvSpPr>
            <p:spPr>
              <a:xfrm>
                <a:off x="1391446" y="2737679"/>
                <a:ext cx="220848" cy="194272"/>
              </a:xfrm>
              <a:custGeom>
                <a:avLst/>
                <a:gdLst/>
                <a:ahLst/>
                <a:cxnLst/>
                <a:rect l="l" t="t" r="r" b="b"/>
                <a:pathLst>
                  <a:path w="17486" h="15397" extrusionOk="0">
                    <a:moveTo>
                      <a:pt x="6551" y="0"/>
                    </a:moveTo>
                    <a:lnTo>
                      <a:pt x="1" y="15397"/>
                    </a:lnTo>
                    <a:lnTo>
                      <a:pt x="15606" y="15397"/>
                    </a:lnTo>
                    <a:lnTo>
                      <a:pt x="16963" y="8116"/>
                    </a:lnTo>
                    <a:cubicBezTo>
                      <a:pt x="17485" y="5350"/>
                      <a:pt x="15763" y="2636"/>
                      <a:pt x="13023" y="1905"/>
                    </a:cubicBezTo>
                    <a:lnTo>
                      <a:pt x="7830" y="496"/>
                    </a:lnTo>
                    <a:cubicBezTo>
                      <a:pt x="7386" y="365"/>
                      <a:pt x="6968" y="209"/>
                      <a:pt x="6551"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7" name="Google Shape;832;p21">
                <a:extLst>
                  <a:ext uri="{FF2B5EF4-FFF2-40B4-BE49-F238E27FC236}">
                    <a16:creationId xmlns:a16="http://schemas.microsoft.com/office/drawing/2014/main" id="{30AD6739-E7A6-3DA5-85E2-E1F96E17F44A}"/>
                  </a:ext>
                </a:extLst>
              </p:cNvPr>
              <p:cNvSpPr/>
              <p:nvPr/>
            </p:nvSpPr>
            <p:spPr>
              <a:xfrm>
                <a:off x="1224351" y="2782118"/>
                <a:ext cx="91302" cy="150161"/>
              </a:xfrm>
              <a:custGeom>
                <a:avLst/>
                <a:gdLst/>
                <a:ahLst/>
                <a:cxnLst/>
                <a:rect l="l" t="t" r="r" b="b"/>
                <a:pathLst>
                  <a:path w="7229" h="11901" extrusionOk="0">
                    <a:moveTo>
                      <a:pt x="0" y="1"/>
                    </a:moveTo>
                    <a:lnTo>
                      <a:pt x="4071" y="8717"/>
                    </a:lnTo>
                    <a:lnTo>
                      <a:pt x="6289" y="8273"/>
                    </a:lnTo>
                    <a:lnTo>
                      <a:pt x="4932" y="10883"/>
                    </a:lnTo>
                    <a:lnTo>
                      <a:pt x="5298" y="11901"/>
                    </a:lnTo>
                    <a:lnTo>
                      <a:pt x="6185" y="11901"/>
                    </a:lnTo>
                    <a:lnTo>
                      <a:pt x="5846" y="10883"/>
                    </a:lnTo>
                    <a:lnTo>
                      <a:pt x="7229" y="7569"/>
                    </a:lnTo>
                    <a:lnTo>
                      <a:pt x="4384" y="8065"/>
                    </a:lnTo>
                    <a:lnTo>
                      <a:pt x="0"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8" name="Google Shape;833;p21">
                <a:extLst>
                  <a:ext uri="{FF2B5EF4-FFF2-40B4-BE49-F238E27FC236}">
                    <a16:creationId xmlns:a16="http://schemas.microsoft.com/office/drawing/2014/main" id="{6ADB5F2C-136B-48EC-6541-7FF2B07FB11C}"/>
                  </a:ext>
                </a:extLst>
              </p:cNvPr>
              <p:cNvSpPr/>
              <p:nvPr/>
            </p:nvSpPr>
            <p:spPr>
              <a:xfrm>
                <a:off x="1434300" y="2782118"/>
                <a:ext cx="91631" cy="150161"/>
              </a:xfrm>
              <a:custGeom>
                <a:avLst/>
                <a:gdLst/>
                <a:ahLst/>
                <a:cxnLst/>
                <a:rect l="l" t="t" r="r" b="b"/>
                <a:pathLst>
                  <a:path w="7255" h="11901" extrusionOk="0">
                    <a:moveTo>
                      <a:pt x="7255" y="1"/>
                    </a:moveTo>
                    <a:lnTo>
                      <a:pt x="2871" y="8065"/>
                    </a:lnTo>
                    <a:lnTo>
                      <a:pt x="0" y="7569"/>
                    </a:lnTo>
                    <a:lnTo>
                      <a:pt x="1410" y="10883"/>
                    </a:lnTo>
                    <a:lnTo>
                      <a:pt x="1070" y="11901"/>
                    </a:lnTo>
                    <a:lnTo>
                      <a:pt x="1931" y="11901"/>
                    </a:lnTo>
                    <a:lnTo>
                      <a:pt x="2323" y="10883"/>
                    </a:lnTo>
                    <a:lnTo>
                      <a:pt x="966" y="8273"/>
                    </a:lnTo>
                    <a:lnTo>
                      <a:pt x="3184" y="8717"/>
                    </a:lnTo>
                    <a:lnTo>
                      <a:pt x="7255"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9" name="Google Shape;834;p21">
                <a:extLst>
                  <a:ext uri="{FF2B5EF4-FFF2-40B4-BE49-F238E27FC236}">
                    <a16:creationId xmlns:a16="http://schemas.microsoft.com/office/drawing/2014/main" id="{3315101C-04DE-605D-8337-DD0E5D80312E}"/>
                  </a:ext>
                </a:extLst>
              </p:cNvPr>
              <p:cNvSpPr/>
              <p:nvPr/>
            </p:nvSpPr>
            <p:spPr>
              <a:xfrm>
                <a:off x="1350247" y="2762700"/>
                <a:ext cx="54397" cy="78708"/>
              </a:xfrm>
              <a:custGeom>
                <a:avLst/>
                <a:gdLst/>
                <a:ahLst/>
                <a:cxnLst/>
                <a:rect l="l" t="t" r="r" b="b"/>
                <a:pathLst>
                  <a:path w="4307" h="6238" extrusionOk="0">
                    <a:moveTo>
                      <a:pt x="2089" y="0"/>
                    </a:moveTo>
                    <a:lnTo>
                      <a:pt x="1" y="3654"/>
                    </a:lnTo>
                    <a:lnTo>
                      <a:pt x="2089" y="6237"/>
                    </a:lnTo>
                    <a:lnTo>
                      <a:pt x="4307" y="3706"/>
                    </a:lnTo>
                    <a:lnTo>
                      <a:pt x="2089"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0" name="Google Shape;835;p21">
                <a:extLst>
                  <a:ext uri="{FF2B5EF4-FFF2-40B4-BE49-F238E27FC236}">
                    <a16:creationId xmlns:a16="http://schemas.microsoft.com/office/drawing/2014/main" id="{E4C2258E-DCFC-DD87-E0B4-D05AF7BE02BF}"/>
                  </a:ext>
                </a:extLst>
              </p:cNvPr>
              <p:cNvSpPr/>
              <p:nvPr/>
            </p:nvSpPr>
            <p:spPr>
              <a:xfrm>
                <a:off x="1350247" y="2803858"/>
                <a:ext cx="54397" cy="128421"/>
              </a:xfrm>
              <a:custGeom>
                <a:avLst/>
                <a:gdLst/>
                <a:ahLst/>
                <a:cxnLst/>
                <a:rect l="l" t="t" r="r" b="b"/>
                <a:pathLst>
                  <a:path w="4307" h="10178" extrusionOk="0">
                    <a:moveTo>
                      <a:pt x="2089" y="0"/>
                    </a:moveTo>
                    <a:lnTo>
                      <a:pt x="1" y="4959"/>
                    </a:lnTo>
                    <a:lnTo>
                      <a:pt x="966" y="10178"/>
                    </a:lnTo>
                    <a:lnTo>
                      <a:pt x="3263" y="10178"/>
                    </a:lnTo>
                    <a:lnTo>
                      <a:pt x="4307" y="5011"/>
                    </a:lnTo>
                    <a:lnTo>
                      <a:pt x="2089"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sp>
          <p:nvSpPr>
            <p:cNvPr id="35" name="Google Shape;837;p21">
              <a:extLst>
                <a:ext uri="{FF2B5EF4-FFF2-40B4-BE49-F238E27FC236}">
                  <a16:creationId xmlns:a16="http://schemas.microsoft.com/office/drawing/2014/main" id="{19437BF1-0F51-3C0E-9B04-8AADD320384A}"/>
                </a:ext>
              </a:extLst>
            </p:cNvPr>
            <p:cNvSpPr/>
            <p:nvPr/>
          </p:nvSpPr>
          <p:spPr>
            <a:xfrm>
              <a:off x="2599700" y="2692446"/>
              <a:ext cx="585170" cy="582202"/>
            </a:xfrm>
            <a:custGeom>
              <a:avLst/>
              <a:gdLst/>
              <a:ahLst/>
              <a:cxnLst/>
              <a:rect l="l" t="t" r="r" b="b"/>
              <a:pathLst>
                <a:path w="60518" h="55135" extrusionOk="0">
                  <a:moveTo>
                    <a:pt x="30256" y="0"/>
                  </a:moveTo>
                  <a:cubicBezTo>
                    <a:pt x="23200" y="0"/>
                    <a:pt x="16141" y="2695"/>
                    <a:pt x="10752" y="8084"/>
                  </a:cubicBezTo>
                  <a:cubicBezTo>
                    <a:pt x="1" y="18835"/>
                    <a:pt x="1" y="36293"/>
                    <a:pt x="10752" y="47071"/>
                  </a:cubicBezTo>
                  <a:cubicBezTo>
                    <a:pt x="16141" y="52447"/>
                    <a:pt x="23200" y="55134"/>
                    <a:pt x="30256" y="55134"/>
                  </a:cubicBezTo>
                  <a:cubicBezTo>
                    <a:pt x="37311" y="55134"/>
                    <a:pt x="44364" y="52447"/>
                    <a:pt x="49740" y="47071"/>
                  </a:cubicBezTo>
                  <a:cubicBezTo>
                    <a:pt x="60517" y="36293"/>
                    <a:pt x="60517" y="18835"/>
                    <a:pt x="49740" y="8084"/>
                  </a:cubicBezTo>
                  <a:cubicBezTo>
                    <a:pt x="44364" y="2695"/>
                    <a:pt x="37311" y="0"/>
                    <a:pt x="30256" y="0"/>
                  </a:cubicBezTo>
                  <a:close/>
                </a:path>
              </a:pathLst>
            </a:custGeom>
            <a:solidFill>
              <a:srgbClr val="FFC000"/>
            </a:solidFill>
            <a:ln>
              <a:solidFill>
                <a:srgbClr val="942E3B"/>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6" name="Google Shape;800;p21">
              <a:extLst>
                <a:ext uri="{FF2B5EF4-FFF2-40B4-BE49-F238E27FC236}">
                  <a16:creationId xmlns:a16="http://schemas.microsoft.com/office/drawing/2014/main" id="{56DA5C49-9D0D-2F53-40B5-D9F44A2AB166}"/>
                </a:ext>
              </a:extLst>
            </p:cNvPr>
            <p:cNvSpPr/>
            <p:nvPr/>
          </p:nvSpPr>
          <p:spPr>
            <a:xfrm>
              <a:off x="8936510" y="2668197"/>
              <a:ext cx="549713" cy="585188"/>
            </a:xfrm>
            <a:custGeom>
              <a:avLst/>
              <a:gdLst/>
              <a:ahLst/>
              <a:cxnLst/>
              <a:rect l="l" t="t" r="r" b="b"/>
              <a:pathLst>
                <a:path w="55142" h="55116" extrusionOk="0">
                  <a:moveTo>
                    <a:pt x="27558" y="1"/>
                  </a:moveTo>
                  <a:cubicBezTo>
                    <a:pt x="12344" y="1"/>
                    <a:pt x="1" y="12344"/>
                    <a:pt x="1" y="27558"/>
                  </a:cubicBezTo>
                  <a:cubicBezTo>
                    <a:pt x="1" y="42772"/>
                    <a:pt x="12344" y="55115"/>
                    <a:pt x="27558" y="55115"/>
                  </a:cubicBezTo>
                  <a:cubicBezTo>
                    <a:pt x="42798" y="55115"/>
                    <a:pt x="55141" y="42772"/>
                    <a:pt x="55141" y="27558"/>
                  </a:cubicBezTo>
                  <a:cubicBezTo>
                    <a:pt x="55141" y="12344"/>
                    <a:pt x="42798" y="1"/>
                    <a:pt x="27558" y="1"/>
                  </a:cubicBezTo>
                  <a:close/>
                </a:path>
              </a:pathLst>
            </a:custGeom>
            <a:solidFill>
              <a:srgbClr val="FFC000"/>
            </a:solid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8" name="Google Shape;201;p17">
              <a:extLst>
                <a:ext uri="{FF2B5EF4-FFF2-40B4-BE49-F238E27FC236}">
                  <a16:creationId xmlns:a16="http://schemas.microsoft.com/office/drawing/2014/main" id="{6B40EED8-4F1A-33F0-5D6B-64B5F0FE1A17}"/>
                </a:ext>
              </a:extLst>
            </p:cNvPr>
            <p:cNvSpPr/>
            <p:nvPr/>
          </p:nvSpPr>
          <p:spPr>
            <a:xfrm>
              <a:off x="2745380" y="2743274"/>
              <a:ext cx="301577" cy="515704"/>
            </a:xfrm>
            <a:custGeom>
              <a:avLst/>
              <a:gdLst/>
              <a:ahLst/>
              <a:cxnLst/>
              <a:rect l="l" t="t" r="r" b="b"/>
              <a:pathLst>
                <a:path w="140919" h="208768" extrusionOk="0">
                  <a:moveTo>
                    <a:pt x="50725" y="149856"/>
                  </a:moveTo>
                  <a:lnTo>
                    <a:pt x="59173" y="159250"/>
                  </a:lnTo>
                  <a:lnTo>
                    <a:pt x="50627" y="169069"/>
                  </a:lnTo>
                  <a:lnTo>
                    <a:pt x="47006" y="152694"/>
                  </a:lnTo>
                  <a:cubicBezTo>
                    <a:pt x="48343" y="151911"/>
                    <a:pt x="49583" y="150965"/>
                    <a:pt x="50725" y="149856"/>
                  </a:cubicBezTo>
                  <a:close/>
                  <a:moveTo>
                    <a:pt x="117693" y="165057"/>
                  </a:moveTo>
                  <a:cubicBezTo>
                    <a:pt x="115769" y="165057"/>
                    <a:pt x="114235" y="166622"/>
                    <a:pt x="114235" y="168547"/>
                  </a:cubicBezTo>
                  <a:lnTo>
                    <a:pt x="114235" y="205277"/>
                  </a:lnTo>
                  <a:cubicBezTo>
                    <a:pt x="114235" y="207201"/>
                    <a:pt x="115769" y="208767"/>
                    <a:pt x="117693" y="208767"/>
                  </a:cubicBezTo>
                  <a:cubicBezTo>
                    <a:pt x="119618" y="208767"/>
                    <a:pt x="121183" y="207201"/>
                    <a:pt x="121183" y="205277"/>
                  </a:cubicBezTo>
                  <a:lnTo>
                    <a:pt x="121183" y="168547"/>
                  </a:lnTo>
                  <a:cubicBezTo>
                    <a:pt x="121183" y="166622"/>
                    <a:pt x="119618" y="165057"/>
                    <a:pt x="117693" y="165057"/>
                  </a:cubicBezTo>
                  <a:close/>
                  <a:moveTo>
                    <a:pt x="59793" y="0"/>
                  </a:moveTo>
                  <a:cubicBezTo>
                    <a:pt x="34023" y="0"/>
                    <a:pt x="13049" y="20975"/>
                    <a:pt x="13049" y="46744"/>
                  </a:cubicBezTo>
                  <a:lnTo>
                    <a:pt x="13049" y="79364"/>
                  </a:lnTo>
                  <a:cubicBezTo>
                    <a:pt x="13049" y="86019"/>
                    <a:pt x="17713" y="91597"/>
                    <a:pt x="23944" y="93097"/>
                  </a:cubicBezTo>
                  <a:cubicBezTo>
                    <a:pt x="24596" y="110875"/>
                    <a:pt x="35263" y="126141"/>
                    <a:pt x="50464" y="133415"/>
                  </a:cubicBezTo>
                  <a:lnTo>
                    <a:pt x="50464" y="134329"/>
                  </a:lnTo>
                  <a:cubicBezTo>
                    <a:pt x="50464" y="142353"/>
                    <a:pt x="43940" y="148812"/>
                    <a:pt x="35915" y="148812"/>
                  </a:cubicBezTo>
                  <a:cubicBezTo>
                    <a:pt x="16050" y="148812"/>
                    <a:pt x="1" y="164893"/>
                    <a:pt x="1" y="184726"/>
                  </a:cubicBezTo>
                  <a:lnTo>
                    <a:pt x="1" y="205277"/>
                  </a:lnTo>
                  <a:cubicBezTo>
                    <a:pt x="1" y="207201"/>
                    <a:pt x="1566" y="208767"/>
                    <a:pt x="3491" y="208767"/>
                  </a:cubicBezTo>
                  <a:cubicBezTo>
                    <a:pt x="5416" y="208767"/>
                    <a:pt x="6949" y="207201"/>
                    <a:pt x="6949" y="205277"/>
                  </a:cubicBezTo>
                  <a:lnTo>
                    <a:pt x="6949" y="184726"/>
                  </a:lnTo>
                  <a:cubicBezTo>
                    <a:pt x="6949" y="174908"/>
                    <a:pt x="11842" y="166068"/>
                    <a:pt x="19736" y="160718"/>
                  </a:cubicBezTo>
                  <a:lnTo>
                    <a:pt x="19736" y="205277"/>
                  </a:lnTo>
                  <a:cubicBezTo>
                    <a:pt x="19736" y="207201"/>
                    <a:pt x="21301" y="208767"/>
                    <a:pt x="23226" y="208767"/>
                  </a:cubicBezTo>
                  <a:cubicBezTo>
                    <a:pt x="25151" y="208767"/>
                    <a:pt x="26684" y="207201"/>
                    <a:pt x="26684" y="205277"/>
                  </a:cubicBezTo>
                  <a:lnTo>
                    <a:pt x="26684" y="157293"/>
                  </a:lnTo>
                  <a:cubicBezTo>
                    <a:pt x="33436" y="155010"/>
                    <a:pt x="35622" y="156347"/>
                    <a:pt x="40449" y="155303"/>
                  </a:cubicBezTo>
                  <a:lnTo>
                    <a:pt x="45310" y="177322"/>
                  </a:lnTo>
                  <a:cubicBezTo>
                    <a:pt x="45693" y="179057"/>
                    <a:pt x="47187" y="180056"/>
                    <a:pt x="48719" y="180056"/>
                  </a:cubicBezTo>
                  <a:cubicBezTo>
                    <a:pt x="49664" y="180056"/>
                    <a:pt x="50623" y="179676"/>
                    <a:pt x="51344" y="178855"/>
                  </a:cubicBezTo>
                  <a:lnTo>
                    <a:pt x="63870" y="164437"/>
                  </a:lnTo>
                  <a:cubicBezTo>
                    <a:pt x="68241" y="169330"/>
                    <a:pt x="68307" y="169558"/>
                    <a:pt x="69448" y="169917"/>
                  </a:cubicBezTo>
                  <a:cubicBezTo>
                    <a:pt x="69782" y="170008"/>
                    <a:pt x="70115" y="170052"/>
                    <a:pt x="70441" y="170052"/>
                  </a:cubicBezTo>
                  <a:cubicBezTo>
                    <a:pt x="71169" y="170052"/>
                    <a:pt x="71864" y="169833"/>
                    <a:pt x="72449" y="169428"/>
                  </a:cubicBezTo>
                  <a:cubicBezTo>
                    <a:pt x="72873" y="169134"/>
                    <a:pt x="72645" y="169395"/>
                    <a:pt x="76984" y="164371"/>
                  </a:cubicBezTo>
                  <a:lnTo>
                    <a:pt x="89575" y="178855"/>
                  </a:lnTo>
                  <a:cubicBezTo>
                    <a:pt x="90284" y="179676"/>
                    <a:pt x="91240" y="180056"/>
                    <a:pt x="92186" y="180056"/>
                  </a:cubicBezTo>
                  <a:cubicBezTo>
                    <a:pt x="93719" y="180056"/>
                    <a:pt x="95226" y="179057"/>
                    <a:pt x="95609" y="177322"/>
                  </a:cubicBezTo>
                  <a:lnTo>
                    <a:pt x="100470" y="155303"/>
                  </a:lnTo>
                  <a:cubicBezTo>
                    <a:pt x="101938" y="155597"/>
                    <a:pt x="103438" y="155792"/>
                    <a:pt x="105004" y="155792"/>
                  </a:cubicBezTo>
                  <a:cubicBezTo>
                    <a:pt x="121020" y="155792"/>
                    <a:pt x="133970" y="168743"/>
                    <a:pt x="133970" y="184726"/>
                  </a:cubicBezTo>
                  <a:lnTo>
                    <a:pt x="133970" y="205277"/>
                  </a:lnTo>
                  <a:cubicBezTo>
                    <a:pt x="133970" y="207201"/>
                    <a:pt x="135504" y="208767"/>
                    <a:pt x="137428" y="208767"/>
                  </a:cubicBezTo>
                  <a:cubicBezTo>
                    <a:pt x="139353" y="208767"/>
                    <a:pt x="140918" y="207201"/>
                    <a:pt x="140918" y="205277"/>
                  </a:cubicBezTo>
                  <a:lnTo>
                    <a:pt x="140918" y="184726"/>
                  </a:lnTo>
                  <a:cubicBezTo>
                    <a:pt x="140918" y="164893"/>
                    <a:pt x="124870" y="148812"/>
                    <a:pt x="105004" y="148812"/>
                  </a:cubicBezTo>
                  <a:cubicBezTo>
                    <a:pt x="99883" y="148812"/>
                    <a:pt x="95218" y="146202"/>
                    <a:pt x="92576" y="141831"/>
                  </a:cubicBezTo>
                  <a:cubicBezTo>
                    <a:pt x="91915" y="140765"/>
                    <a:pt x="90766" y="140173"/>
                    <a:pt x="89594" y="140173"/>
                  </a:cubicBezTo>
                  <a:cubicBezTo>
                    <a:pt x="88973" y="140173"/>
                    <a:pt x="88346" y="140339"/>
                    <a:pt x="87781" y="140689"/>
                  </a:cubicBezTo>
                  <a:cubicBezTo>
                    <a:pt x="86150" y="141668"/>
                    <a:pt x="85628" y="143821"/>
                    <a:pt x="86639" y="145452"/>
                  </a:cubicBezTo>
                  <a:cubicBezTo>
                    <a:pt x="88466" y="148486"/>
                    <a:pt x="90977" y="150965"/>
                    <a:pt x="93913" y="152726"/>
                  </a:cubicBezTo>
                  <a:lnTo>
                    <a:pt x="90292" y="169069"/>
                  </a:lnTo>
                  <a:lnTo>
                    <a:pt x="81616" y="159054"/>
                  </a:lnTo>
                  <a:cubicBezTo>
                    <a:pt x="83214" y="157228"/>
                    <a:pt x="82757" y="155107"/>
                    <a:pt x="81452" y="153966"/>
                  </a:cubicBezTo>
                  <a:cubicBezTo>
                    <a:pt x="80785" y="153387"/>
                    <a:pt x="79968" y="153105"/>
                    <a:pt x="79157" y="153105"/>
                  </a:cubicBezTo>
                  <a:cubicBezTo>
                    <a:pt x="78185" y="153105"/>
                    <a:pt x="77220" y="153510"/>
                    <a:pt x="76527" y="154292"/>
                  </a:cubicBezTo>
                  <a:lnTo>
                    <a:pt x="70427" y="161338"/>
                  </a:lnTo>
                  <a:lnTo>
                    <a:pt x="54998" y="144212"/>
                  </a:lnTo>
                  <a:cubicBezTo>
                    <a:pt x="56303" y="141701"/>
                    <a:pt x="57118" y="138928"/>
                    <a:pt x="57346" y="136057"/>
                  </a:cubicBezTo>
                  <a:cubicBezTo>
                    <a:pt x="61767" y="137359"/>
                    <a:pt x="66189" y="137972"/>
                    <a:pt x="70514" y="137972"/>
                  </a:cubicBezTo>
                  <a:cubicBezTo>
                    <a:pt x="95357" y="137972"/>
                    <a:pt x="117008" y="117739"/>
                    <a:pt x="117008" y="91401"/>
                  </a:cubicBezTo>
                  <a:lnTo>
                    <a:pt x="117008" y="58292"/>
                  </a:lnTo>
                  <a:cubicBezTo>
                    <a:pt x="117008" y="56367"/>
                    <a:pt x="115442" y="54801"/>
                    <a:pt x="113518" y="54801"/>
                  </a:cubicBezTo>
                  <a:cubicBezTo>
                    <a:pt x="111593" y="54801"/>
                    <a:pt x="110027" y="56367"/>
                    <a:pt x="110027" y="58292"/>
                  </a:cubicBezTo>
                  <a:lnTo>
                    <a:pt x="110027" y="91401"/>
                  </a:lnTo>
                  <a:cubicBezTo>
                    <a:pt x="110027" y="113763"/>
                    <a:pt x="91662" y="130984"/>
                    <a:pt x="70500" y="130984"/>
                  </a:cubicBezTo>
                  <a:cubicBezTo>
                    <a:pt x="67058" y="130984"/>
                    <a:pt x="63543" y="130529"/>
                    <a:pt x="60021" y="129566"/>
                  </a:cubicBezTo>
                  <a:lnTo>
                    <a:pt x="60021" y="119160"/>
                  </a:lnTo>
                  <a:cubicBezTo>
                    <a:pt x="60021" y="113419"/>
                    <a:pt x="64718" y="108722"/>
                    <a:pt x="70460" y="108722"/>
                  </a:cubicBezTo>
                  <a:cubicBezTo>
                    <a:pt x="76201" y="108722"/>
                    <a:pt x="80898" y="113419"/>
                    <a:pt x="80898" y="119160"/>
                  </a:cubicBezTo>
                  <a:cubicBezTo>
                    <a:pt x="80898" y="121085"/>
                    <a:pt x="82464" y="122651"/>
                    <a:pt x="84388" y="122651"/>
                  </a:cubicBezTo>
                  <a:cubicBezTo>
                    <a:pt x="86313" y="122651"/>
                    <a:pt x="87846" y="121085"/>
                    <a:pt x="87846" y="119160"/>
                  </a:cubicBezTo>
                  <a:cubicBezTo>
                    <a:pt x="87846" y="109570"/>
                    <a:pt x="80050" y="101774"/>
                    <a:pt x="70460" y="101774"/>
                  </a:cubicBezTo>
                  <a:cubicBezTo>
                    <a:pt x="60869" y="101774"/>
                    <a:pt x="53073" y="109570"/>
                    <a:pt x="53073" y="119160"/>
                  </a:cubicBezTo>
                  <a:lnTo>
                    <a:pt x="53073" y="126924"/>
                  </a:lnTo>
                  <a:cubicBezTo>
                    <a:pt x="39927" y="120498"/>
                    <a:pt x="30892" y="106961"/>
                    <a:pt x="30892" y="91401"/>
                  </a:cubicBezTo>
                  <a:lnTo>
                    <a:pt x="30892" y="61847"/>
                  </a:lnTo>
                  <a:cubicBezTo>
                    <a:pt x="39308" y="61391"/>
                    <a:pt x="46549" y="56106"/>
                    <a:pt x="49159" y="46385"/>
                  </a:cubicBezTo>
                  <a:cubicBezTo>
                    <a:pt x="56564" y="51148"/>
                    <a:pt x="64490" y="55062"/>
                    <a:pt x="72743" y="58063"/>
                  </a:cubicBezTo>
                  <a:cubicBezTo>
                    <a:pt x="84486" y="62337"/>
                    <a:pt x="96099" y="64098"/>
                    <a:pt x="97404" y="64098"/>
                  </a:cubicBezTo>
                  <a:cubicBezTo>
                    <a:pt x="99100" y="64098"/>
                    <a:pt x="100600" y="62858"/>
                    <a:pt x="100861" y="61097"/>
                  </a:cubicBezTo>
                  <a:cubicBezTo>
                    <a:pt x="101122" y="59205"/>
                    <a:pt x="99785" y="57444"/>
                    <a:pt x="97893" y="57183"/>
                  </a:cubicBezTo>
                  <a:cubicBezTo>
                    <a:pt x="80506" y="54736"/>
                    <a:pt x="63577" y="48245"/>
                    <a:pt x="48539" y="37611"/>
                  </a:cubicBezTo>
                  <a:cubicBezTo>
                    <a:pt x="47920" y="37168"/>
                    <a:pt x="47233" y="36968"/>
                    <a:pt x="46562" y="36968"/>
                  </a:cubicBezTo>
                  <a:cubicBezTo>
                    <a:pt x="44757" y="36968"/>
                    <a:pt x="43059" y="38413"/>
                    <a:pt x="43059" y="40481"/>
                  </a:cubicBezTo>
                  <a:cubicBezTo>
                    <a:pt x="43059" y="40546"/>
                    <a:pt x="43026" y="49191"/>
                    <a:pt x="36470" y="53138"/>
                  </a:cubicBezTo>
                  <a:cubicBezTo>
                    <a:pt x="33977" y="54637"/>
                    <a:pt x="31450" y="54939"/>
                    <a:pt x="29686" y="54939"/>
                  </a:cubicBezTo>
                  <a:cubicBezTo>
                    <a:pt x="28495" y="54939"/>
                    <a:pt x="27651" y="54801"/>
                    <a:pt x="27401" y="54801"/>
                  </a:cubicBezTo>
                  <a:cubicBezTo>
                    <a:pt x="26031" y="54801"/>
                    <a:pt x="24759" y="55617"/>
                    <a:pt x="24205" y="56889"/>
                  </a:cubicBezTo>
                  <a:cubicBezTo>
                    <a:pt x="23813" y="57802"/>
                    <a:pt x="23911" y="55845"/>
                    <a:pt x="23911" y="85725"/>
                  </a:cubicBezTo>
                  <a:cubicBezTo>
                    <a:pt x="21595" y="84518"/>
                    <a:pt x="19997" y="82104"/>
                    <a:pt x="19997" y="79364"/>
                  </a:cubicBezTo>
                  <a:lnTo>
                    <a:pt x="19997" y="46744"/>
                  </a:lnTo>
                  <a:cubicBezTo>
                    <a:pt x="19997" y="24824"/>
                    <a:pt x="37872" y="6948"/>
                    <a:pt x="59793" y="6948"/>
                  </a:cubicBezTo>
                  <a:lnTo>
                    <a:pt x="81550" y="6948"/>
                  </a:lnTo>
                  <a:cubicBezTo>
                    <a:pt x="103503" y="6948"/>
                    <a:pt x="121347" y="24824"/>
                    <a:pt x="121347" y="46744"/>
                  </a:cubicBezTo>
                  <a:lnTo>
                    <a:pt x="121347" y="79364"/>
                  </a:lnTo>
                  <a:cubicBezTo>
                    <a:pt x="121347" y="81289"/>
                    <a:pt x="122912" y="82822"/>
                    <a:pt x="124837" y="82822"/>
                  </a:cubicBezTo>
                  <a:cubicBezTo>
                    <a:pt x="126761" y="82822"/>
                    <a:pt x="128295" y="81289"/>
                    <a:pt x="128295" y="79364"/>
                  </a:cubicBezTo>
                  <a:lnTo>
                    <a:pt x="128295" y="46744"/>
                  </a:lnTo>
                  <a:cubicBezTo>
                    <a:pt x="128295" y="20975"/>
                    <a:pt x="107320" y="0"/>
                    <a:pt x="81550" y="0"/>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9" name="Google Shape;209;p17">
              <a:extLst>
                <a:ext uri="{FF2B5EF4-FFF2-40B4-BE49-F238E27FC236}">
                  <a16:creationId xmlns:a16="http://schemas.microsoft.com/office/drawing/2014/main" id="{F6AA26FB-751C-7BA9-BA5F-00CF76132244}"/>
                </a:ext>
              </a:extLst>
            </p:cNvPr>
            <p:cNvSpPr/>
            <p:nvPr/>
          </p:nvSpPr>
          <p:spPr>
            <a:xfrm>
              <a:off x="9062817" y="2766426"/>
              <a:ext cx="290885" cy="486959"/>
            </a:xfrm>
            <a:custGeom>
              <a:avLst/>
              <a:gdLst/>
              <a:ahLst/>
              <a:cxnLst/>
              <a:rect l="l" t="t" r="r" b="b"/>
              <a:pathLst>
                <a:path w="168385" h="208768" extrusionOk="0">
                  <a:moveTo>
                    <a:pt x="71161" y="0"/>
                  </a:moveTo>
                  <a:cubicBezTo>
                    <a:pt x="67483" y="0"/>
                    <a:pt x="63805" y="1370"/>
                    <a:pt x="61000" y="4110"/>
                  </a:cubicBezTo>
                  <a:lnTo>
                    <a:pt x="54672" y="10340"/>
                  </a:lnTo>
                  <a:cubicBezTo>
                    <a:pt x="53563" y="11417"/>
                    <a:pt x="52160" y="12102"/>
                    <a:pt x="50627" y="12363"/>
                  </a:cubicBezTo>
                  <a:lnTo>
                    <a:pt x="37514" y="14516"/>
                  </a:lnTo>
                  <a:cubicBezTo>
                    <a:pt x="26358" y="16375"/>
                    <a:pt x="19344" y="27270"/>
                    <a:pt x="22313" y="37904"/>
                  </a:cubicBezTo>
                  <a:lnTo>
                    <a:pt x="24890" y="47168"/>
                  </a:lnTo>
                  <a:cubicBezTo>
                    <a:pt x="25705" y="50104"/>
                    <a:pt x="24531" y="53236"/>
                    <a:pt x="21954" y="54964"/>
                  </a:cubicBezTo>
                  <a:lnTo>
                    <a:pt x="13962" y="60347"/>
                  </a:lnTo>
                  <a:cubicBezTo>
                    <a:pt x="8808" y="63804"/>
                    <a:pt x="6525" y="70133"/>
                    <a:pt x="8319" y="76037"/>
                  </a:cubicBezTo>
                  <a:lnTo>
                    <a:pt x="12298" y="89281"/>
                  </a:lnTo>
                  <a:cubicBezTo>
                    <a:pt x="12951" y="91499"/>
                    <a:pt x="12461" y="93913"/>
                    <a:pt x="10994" y="95739"/>
                  </a:cubicBezTo>
                  <a:lnTo>
                    <a:pt x="4241" y="104057"/>
                  </a:lnTo>
                  <a:cubicBezTo>
                    <a:pt x="294" y="108885"/>
                    <a:pt x="1" y="115605"/>
                    <a:pt x="3491" y="120759"/>
                  </a:cubicBezTo>
                  <a:lnTo>
                    <a:pt x="9982" y="130414"/>
                  </a:lnTo>
                  <a:cubicBezTo>
                    <a:pt x="11744" y="132991"/>
                    <a:pt x="11581" y="136351"/>
                    <a:pt x="9624" y="138798"/>
                  </a:cubicBezTo>
                  <a:lnTo>
                    <a:pt x="8678" y="139972"/>
                  </a:lnTo>
                  <a:cubicBezTo>
                    <a:pt x="3426" y="146463"/>
                    <a:pt x="3980" y="155760"/>
                    <a:pt x="9950" y="161631"/>
                  </a:cubicBezTo>
                  <a:cubicBezTo>
                    <a:pt x="10635" y="162284"/>
                    <a:pt x="11516" y="162610"/>
                    <a:pt x="12396" y="162610"/>
                  </a:cubicBezTo>
                  <a:cubicBezTo>
                    <a:pt x="15495" y="162610"/>
                    <a:pt x="17061" y="158826"/>
                    <a:pt x="14810" y="156641"/>
                  </a:cubicBezTo>
                  <a:cubicBezTo>
                    <a:pt x="11418" y="153313"/>
                    <a:pt x="11124" y="148029"/>
                    <a:pt x="14092" y="144343"/>
                  </a:cubicBezTo>
                  <a:lnTo>
                    <a:pt x="15038" y="143136"/>
                  </a:lnTo>
                  <a:cubicBezTo>
                    <a:pt x="18920" y="138341"/>
                    <a:pt x="19214" y="131654"/>
                    <a:pt x="15756" y="126500"/>
                  </a:cubicBezTo>
                  <a:lnTo>
                    <a:pt x="9265" y="116844"/>
                  </a:lnTo>
                  <a:cubicBezTo>
                    <a:pt x="7503" y="114267"/>
                    <a:pt x="7666" y="110875"/>
                    <a:pt x="9624" y="108461"/>
                  </a:cubicBezTo>
                  <a:lnTo>
                    <a:pt x="16408" y="100143"/>
                  </a:lnTo>
                  <a:cubicBezTo>
                    <a:pt x="19344" y="96522"/>
                    <a:pt x="20290" y="91694"/>
                    <a:pt x="18953" y="87258"/>
                  </a:cubicBezTo>
                  <a:lnTo>
                    <a:pt x="14973" y="74047"/>
                  </a:lnTo>
                  <a:cubicBezTo>
                    <a:pt x="14060" y="71079"/>
                    <a:pt x="15234" y="67882"/>
                    <a:pt x="17876" y="66120"/>
                  </a:cubicBezTo>
                  <a:lnTo>
                    <a:pt x="25836" y="60738"/>
                  </a:lnTo>
                  <a:cubicBezTo>
                    <a:pt x="30892" y="57346"/>
                    <a:pt x="33208" y="51115"/>
                    <a:pt x="31577" y="45309"/>
                  </a:cubicBezTo>
                  <a:lnTo>
                    <a:pt x="29000" y="36045"/>
                  </a:lnTo>
                  <a:cubicBezTo>
                    <a:pt x="27108" y="29227"/>
                    <a:pt x="31740" y="22540"/>
                    <a:pt x="38623" y="21399"/>
                  </a:cubicBezTo>
                  <a:lnTo>
                    <a:pt x="51768" y="19213"/>
                  </a:lnTo>
                  <a:cubicBezTo>
                    <a:pt x="54704" y="18724"/>
                    <a:pt x="57412" y="17386"/>
                    <a:pt x="59532" y="15299"/>
                  </a:cubicBezTo>
                  <a:lnTo>
                    <a:pt x="65893" y="9068"/>
                  </a:lnTo>
                  <a:cubicBezTo>
                    <a:pt x="67344" y="7649"/>
                    <a:pt x="69253" y="6940"/>
                    <a:pt x="71161" y="6940"/>
                  </a:cubicBezTo>
                  <a:cubicBezTo>
                    <a:pt x="73069" y="6940"/>
                    <a:pt x="74977" y="7649"/>
                    <a:pt x="76429" y="9068"/>
                  </a:cubicBezTo>
                  <a:lnTo>
                    <a:pt x="79332" y="11939"/>
                  </a:lnTo>
                  <a:cubicBezTo>
                    <a:pt x="82107" y="14635"/>
                    <a:pt x="85797" y="16037"/>
                    <a:pt x="89520" y="16037"/>
                  </a:cubicBezTo>
                  <a:cubicBezTo>
                    <a:pt x="91967" y="16037"/>
                    <a:pt x="94428" y="15432"/>
                    <a:pt x="96653" y="14190"/>
                  </a:cubicBezTo>
                  <a:cubicBezTo>
                    <a:pt x="97851" y="13516"/>
                    <a:pt x="99129" y="13206"/>
                    <a:pt x="100376" y="13206"/>
                  </a:cubicBezTo>
                  <a:cubicBezTo>
                    <a:pt x="103780" y="13206"/>
                    <a:pt x="106954" y="15517"/>
                    <a:pt x="107646" y="19050"/>
                  </a:cubicBezTo>
                  <a:lnTo>
                    <a:pt x="107907" y="20257"/>
                  </a:lnTo>
                  <a:cubicBezTo>
                    <a:pt x="109669" y="29064"/>
                    <a:pt x="117269" y="35458"/>
                    <a:pt x="126403" y="35849"/>
                  </a:cubicBezTo>
                  <a:lnTo>
                    <a:pt x="129860" y="36012"/>
                  </a:lnTo>
                  <a:cubicBezTo>
                    <a:pt x="134721" y="36208"/>
                    <a:pt x="138081" y="40710"/>
                    <a:pt x="136841" y="45244"/>
                  </a:cubicBezTo>
                  <a:cubicBezTo>
                    <a:pt x="135210" y="51115"/>
                    <a:pt x="137559" y="57346"/>
                    <a:pt x="142647" y="60771"/>
                  </a:cubicBezTo>
                  <a:lnTo>
                    <a:pt x="150476" y="66055"/>
                  </a:lnTo>
                  <a:cubicBezTo>
                    <a:pt x="153151" y="67849"/>
                    <a:pt x="154325" y="71111"/>
                    <a:pt x="153412" y="74145"/>
                  </a:cubicBezTo>
                  <a:lnTo>
                    <a:pt x="149498" y="87193"/>
                  </a:lnTo>
                  <a:cubicBezTo>
                    <a:pt x="148128" y="91694"/>
                    <a:pt x="149106" y="96522"/>
                    <a:pt x="152075" y="100176"/>
                  </a:cubicBezTo>
                  <a:lnTo>
                    <a:pt x="158729" y="108396"/>
                  </a:lnTo>
                  <a:cubicBezTo>
                    <a:pt x="160751" y="110875"/>
                    <a:pt x="160882" y="114300"/>
                    <a:pt x="159120" y="116942"/>
                  </a:cubicBezTo>
                  <a:lnTo>
                    <a:pt x="152694" y="126435"/>
                  </a:lnTo>
                  <a:cubicBezTo>
                    <a:pt x="149204" y="131621"/>
                    <a:pt x="149498" y="138373"/>
                    <a:pt x="153445" y="143234"/>
                  </a:cubicBezTo>
                  <a:cubicBezTo>
                    <a:pt x="154488" y="144539"/>
                    <a:pt x="155663" y="145778"/>
                    <a:pt x="156152" y="148159"/>
                  </a:cubicBezTo>
                  <a:cubicBezTo>
                    <a:pt x="156519" y="149767"/>
                    <a:pt x="157958" y="150887"/>
                    <a:pt x="159542" y="150887"/>
                  </a:cubicBezTo>
                  <a:cubicBezTo>
                    <a:pt x="159791" y="150887"/>
                    <a:pt x="160043" y="150859"/>
                    <a:pt x="160295" y="150802"/>
                  </a:cubicBezTo>
                  <a:cubicBezTo>
                    <a:pt x="162187" y="150410"/>
                    <a:pt x="163361" y="148551"/>
                    <a:pt x="162970" y="146659"/>
                  </a:cubicBezTo>
                  <a:cubicBezTo>
                    <a:pt x="162089" y="142614"/>
                    <a:pt x="160034" y="140331"/>
                    <a:pt x="158859" y="138863"/>
                  </a:cubicBezTo>
                  <a:cubicBezTo>
                    <a:pt x="156870" y="136384"/>
                    <a:pt x="156707" y="132959"/>
                    <a:pt x="158468" y="130316"/>
                  </a:cubicBezTo>
                  <a:lnTo>
                    <a:pt x="164894" y="120824"/>
                  </a:lnTo>
                  <a:cubicBezTo>
                    <a:pt x="168384" y="115637"/>
                    <a:pt x="168091" y="108852"/>
                    <a:pt x="164111" y="103992"/>
                  </a:cubicBezTo>
                  <a:lnTo>
                    <a:pt x="157457" y="95805"/>
                  </a:lnTo>
                  <a:cubicBezTo>
                    <a:pt x="155956" y="93945"/>
                    <a:pt x="155467" y="91466"/>
                    <a:pt x="156152" y="89215"/>
                  </a:cubicBezTo>
                  <a:lnTo>
                    <a:pt x="160099" y="76135"/>
                  </a:lnTo>
                  <a:cubicBezTo>
                    <a:pt x="161893" y="70165"/>
                    <a:pt x="159577" y="63804"/>
                    <a:pt x="154358" y="60282"/>
                  </a:cubicBezTo>
                  <a:lnTo>
                    <a:pt x="146529" y="54997"/>
                  </a:lnTo>
                  <a:cubicBezTo>
                    <a:pt x="143920" y="53268"/>
                    <a:pt x="142713" y="50071"/>
                    <a:pt x="143528" y="47103"/>
                  </a:cubicBezTo>
                  <a:cubicBezTo>
                    <a:pt x="145975" y="38263"/>
                    <a:pt x="139483" y="29456"/>
                    <a:pt x="130154" y="29064"/>
                  </a:cubicBezTo>
                  <a:lnTo>
                    <a:pt x="126696" y="28901"/>
                  </a:lnTo>
                  <a:cubicBezTo>
                    <a:pt x="120792" y="28640"/>
                    <a:pt x="115866" y="24530"/>
                    <a:pt x="114725" y="18887"/>
                  </a:cubicBezTo>
                  <a:lnTo>
                    <a:pt x="114496" y="17680"/>
                  </a:lnTo>
                  <a:cubicBezTo>
                    <a:pt x="113065" y="10644"/>
                    <a:pt x="106855" y="6258"/>
                    <a:pt x="100330" y="6258"/>
                  </a:cubicBezTo>
                  <a:cubicBezTo>
                    <a:pt x="97932" y="6258"/>
                    <a:pt x="95490" y="6851"/>
                    <a:pt x="93228" y="8122"/>
                  </a:cubicBezTo>
                  <a:cubicBezTo>
                    <a:pt x="92060" y="8772"/>
                    <a:pt x="90772" y="9090"/>
                    <a:pt x="89495" y="9090"/>
                  </a:cubicBezTo>
                  <a:cubicBezTo>
                    <a:pt x="87565" y="9090"/>
                    <a:pt x="85659" y="8362"/>
                    <a:pt x="84225" y="6948"/>
                  </a:cubicBezTo>
                  <a:lnTo>
                    <a:pt x="81322" y="4110"/>
                  </a:lnTo>
                  <a:cubicBezTo>
                    <a:pt x="78517" y="1370"/>
                    <a:pt x="74839" y="0"/>
                    <a:pt x="71161" y="0"/>
                  </a:cubicBezTo>
                  <a:close/>
                  <a:moveTo>
                    <a:pt x="84029" y="38785"/>
                  </a:moveTo>
                  <a:cubicBezTo>
                    <a:pt x="72188" y="38785"/>
                    <a:pt x="61391" y="45537"/>
                    <a:pt x="57085" y="55584"/>
                  </a:cubicBezTo>
                  <a:cubicBezTo>
                    <a:pt x="54476" y="61749"/>
                    <a:pt x="55585" y="65827"/>
                    <a:pt x="54704" y="70687"/>
                  </a:cubicBezTo>
                  <a:cubicBezTo>
                    <a:pt x="53204" y="78646"/>
                    <a:pt x="46712" y="86214"/>
                    <a:pt x="35426" y="93162"/>
                  </a:cubicBezTo>
                  <a:cubicBezTo>
                    <a:pt x="33762" y="94141"/>
                    <a:pt x="33273" y="96294"/>
                    <a:pt x="34252" y="97925"/>
                  </a:cubicBezTo>
                  <a:cubicBezTo>
                    <a:pt x="34913" y="98991"/>
                    <a:pt x="36061" y="99583"/>
                    <a:pt x="37233" y="99583"/>
                  </a:cubicBezTo>
                  <a:cubicBezTo>
                    <a:pt x="37854" y="99583"/>
                    <a:pt x="38482" y="99417"/>
                    <a:pt x="39047" y="99067"/>
                  </a:cubicBezTo>
                  <a:cubicBezTo>
                    <a:pt x="52127" y="91075"/>
                    <a:pt x="59695" y="81941"/>
                    <a:pt x="61522" y="71959"/>
                  </a:cubicBezTo>
                  <a:cubicBezTo>
                    <a:pt x="62566" y="66381"/>
                    <a:pt x="61457" y="63054"/>
                    <a:pt x="63479" y="58324"/>
                  </a:cubicBezTo>
                  <a:cubicBezTo>
                    <a:pt x="66708" y="50822"/>
                    <a:pt x="74961" y="45766"/>
                    <a:pt x="84029" y="45766"/>
                  </a:cubicBezTo>
                  <a:lnTo>
                    <a:pt x="95968" y="45766"/>
                  </a:lnTo>
                  <a:cubicBezTo>
                    <a:pt x="111300" y="45766"/>
                    <a:pt x="123793" y="58259"/>
                    <a:pt x="123793" y="73590"/>
                  </a:cubicBezTo>
                  <a:lnTo>
                    <a:pt x="123793" y="91401"/>
                  </a:lnTo>
                  <a:cubicBezTo>
                    <a:pt x="123793" y="113224"/>
                    <a:pt x="106048" y="130969"/>
                    <a:pt x="84193" y="130969"/>
                  </a:cubicBezTo>
                  <a:cubicBezTo>
                    <a:pt x="68731" y="130969"/>
                    <a:pt x="54606" y="121868"/>
                    <a:pt x="48180" y="107776"/>
                  </a:cubicBezTo>
                  <a:cubicBezTo>
                    <a:pt x="47580" y="106503"/>
                    <a:pt x="46308" y="105743"/>
                    <a:pt x="44975" y="105743"/>
                  </a:cubicBezTo>
                  <a:cubicBezTo>
                    <a:pt x="44498" y="105743"/>
                    <a:pt x="44013" y="105841"/>
                    <a:pt x="43548" y="106047"/>
                  </a:cubicBezTo>
                  <a:cubicBezTo>
                    <a:pt x="41819" y="106863"/>
                    <a:pt x="41036" y="108918"/>
                    <a:pt x="41852" y="110679"/>
                  </a:cubicBezTo>
                  <a:cubicBezTo>
                    <a:pt x="46451" y="120824"/>
                    <a:pt x="54476" y="128751"/>
                    <a:pt x="64197" y="133383"/>
                  </a:cubicBezTo>
                  <a:lnTo>
                    <a:pt x="64197" y="134329"/>
                  </a:lnTo>
                  <a:cubicBezTo>
                    <a:pt x="64197" y="142353"/>
                    <a:pt x="57705" y="148812"/>
                    <a:pt x="49648" y="148812"/>
                  </a:cubicBezTo>
                  <a:cubicBezTo>
                    <a:pt x="29783" y="148812"/>
                    <a:pt x="13734" y="164926"/>
                    <a:pt x="13734" y="184726"/>
                  </a:cubicBezTo>
                  <a:lnTo>
                    <a:pt x="13734" y="205277"/>
                  </a:lnTo>
                  <a:cubicBezTo>
                    <a:pt x="13734" y="207201"/>
                    <a:pt x="15299" y="208767"/>
                    <a:pt x="17224" y="208767"/>
                  </a:cubicBezTo>
                  <a:cubicBezTo>
                    <a:pt x="19149" y="208767"/>
                    <a:pt x="20714" y="207201"/>
                    <a:pt x="20714" y="205277"/>
                  </a:cubicBezTo>
                  <a:lnTo>
                    <a:pt x="20714" y="184726"/>
                  </a:lnTo>
                  <a:cubicBezTo>
                    <a:pt x="20714" y="168743"/>
                    <a:pt x="33664" y="155792"/>
                    <a:pt x="49648" y="155792"/>
                  </a:cubicBezTo>
                  <a:cubicBezTo>
                    <a:pt x="50301" y="155792"/>
                    <a:pt x="50920" y="155760"/>
                    <a:pt x="51573" y="155695"/>
                  </a:cubicBezTo>
                  <a:cubicBezTo>
                    <a:pt x="67098" y="169247"/>
                    <a:pt x="86713" y="176907"/>
                    <a:pt x="107551" y="176907"/>
                  </a:cubicBezTo>
                  <a:cubicBezTo>
                    <a:pt x="115302" y="176907"/>
                    <a:pt x="123223" y="175847"/>
                    <a:pt x="131165" y="173636"/>
                  </a:cubicBezTo>
                  <a:cubicBezTo>
                    <a:pt x="132992" y="173114"/>
                    <a:pt x="134101" y="171189"/>
                    <a:pt x="133579" y="169362"/>
                  </a:cubicBezTo>
                  <a:cubicBezTo>
                    <a:pt x="133142" y="167806"/>
                    <a:pt x="131722" y="166798"/>
                    <a:pt x="130181" y="166798"/>
                  </a:cubicBezTo>
                  <a:cubicBezTo>
                    <a:pt x="129881" y="166798"/>
                    <a:pt x="129576" y="166836"/>
                    <a:pt x="129273" y="166916"/>
                  </a:cubicBezTo>
                  <a:cubicBezTo>
                    <a:pt x="121961" y="168952"/>
                    <a:pt x="114663" y="169935"/>
                    <a:pt x="107511" y="169935"/>
                  </a:cubicBezTo>
                  <a:cubicBezTo>
                    <a:pt x="90031" y="169935"/>
                    <a:pt x="73426" y="164064"/>
                    <a:pt x="59630" y="153346"/>
                  </a:cubicBezTo>
                  <a:cubicBezTo>
                    <a:pt x="65958" y="150019"/>
                    <a:pt x="70492" y="143658"/>
                    <a:pt x="71079" y="136025"/>
                  </a:cubicBezTo>
                  <a:cubicBezTo>
                    <a:pt x="75515" y="137335"/>
                    <a:pt x="79950" y="137952"/>
                    <a:pt x="84288" y="137952"/>
                  </a:cubicBezTo>
                  <a:cubicBezTo>
                    <a:pt x="109010" y="137952"/>
                    <a:pt x="130547" y="117901"/>
                    <a:pt x="130741" y="91760"/>
                  </a:cubicBezTo>
                  <a:cubicBezTo>
                    <a:pt x="130741" y="91662"/>
                    <a:pt x="130741" y="73688"/>
                    <a:pt x="130741" y="73590"/>
                  </a:cubicBezTo>
                  <a:cubicBezTo>
                    <a:pt x="130741" y="54410"/>
                    <a:pt x="115149" y="38785"/>
                    <a:pt x="95968" y="38785"/>
                  </a:cubicBezTo>
                  <a:close/>
                  <a:moveTo>
                    <a:pt x="103359" y="140173"/>
                  </a:moveTo>
                  <a:cubicBezTo>
                    <a:pt x="102739" y="140173"/>
                    <a:pt x="102111" y="140339"/>
                    <a:pt x="101546" y="140689"/>
                  </a:cubicBezTo>
                  <a:cubicBezTo>
                    <a:pt x="99883" y="141668"/>
                    <a:pt x="99361" y="143821"/>
                    <a:pt x="100372" y="145452"/>
                  </a:cubicBezTo>
                  <a:cubicBezTo>
                    <a:pt x="104319" y="151911"/>
                    <a:pt x="111169" y="155792"/>
                    <a:pt x="118770" y="155792"/>
                  </a:cubicBezTo>
                  <a:cubicBezTo>
                    <a:pt x="134753" y="155792"/>
                    <a:pt x="147703" y="168743"/>
                    <a:pt x="147703" y="184726"/>
                  </a:cubicBezTo>
                  <a:lnTo>
                    <a:pt x="147703" y="205277"/>
                  </a:lnTo>
                  <a:cubicBezTo>
                    <a:pt x="147703" y="207201"/>
                    <a:pt x="149269" y="208767"/>
                    <a:pt x="151194" y="208767"/>
                  </a:cubicBezTo>
                  <a:cubicBezTo>
                    <a:pt x="153118" y="208767"/>
                    <a:pt x="154684" y="207201"/>
                    <a:pt x="154684" y="205277"/>
                  </a:cubicBezTo>
                  <a:lnTo>
                    <a:pt x="154684" y="184726"/>
                  </a:lnTo>
                  <a:cubicBezTo>
                    <a:pt x="154684" y="164893"/>
                    <a:pt x="138603" y="148812"/>
                    <a:pt x="118770" y="148812"/>
                  </a:cubicBezTo>
                  <a:cubicBezTo>
                    <a:pt x="113616" y="148812"/>
                    <a:pt x="108984" y="146202"/>
                    <a:pt x="106309" y="141831"/>
                  </a:cubicBezTo>
                  <a:cubicBezTo>
                    <a:pt x="105669" y="140765"/>
                    <a:pt x="104528" y="140173"/>
                    <a:pt x="103359" y="140173"/>
                  </a:cubicBezTo>
                  <a:close/>
                </a:path>
              </a:pathLst>
            </a:custGeom>
            <a:solidFill>
              <a:srgbClr val="AD2A39"/>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grpSp>
        <p:nvGrpSpPr>
          <p:cNvPr id="71" name="Grupo 70">
            <a:extLst>
              <a:ext uri="{FF2B5EF4-FFF2-40B4-BE49-F238E27FC236}">
                <a16:creationId xmlns:a16="http://schemas.microsoft.com/office/drawing/2014/main" id="{8AB8EE22-41EB-E6C6-CC76-E7E4C7D01515}"/>
              </a:ext>
            </a:extLst>
          </p:cNvPr>
          <p:cNvGrpSpPr/>
          <p:nvPr/>
        </p:nvGrpSpPr>
        <p:grpSpPr>
          <a:xfrm>
            <a:off x="346289" y="284341"/>
            <a:ext cx="11565257" cy="813283"/>
            <a:chOff x="346289" y="284341"/>
            <a:chExt cx="11565257" cy="813283"/>
          </a:xfrm>
        </p:grpSpPr>
        <p:sp>
          <p:nvSpPr>
            <p:cNvPr id="72" name="Google Shape;364;p19">
              <a:extLst>
                <a:ext uri="{FF2B5EF4-FFF2-40B4-BE49-F238E27FC236}">
                  <a16:creationId xmlns:a16="http://schemas.microsoft.com/office/drawing/2014/main" id="{E2E94CCD-2700-10B0-5878-44CD85E20D7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Presentación de Integrantes y Modificaciones al</a:t>
              </a:r>
              <a:r>
                <a:rPr lang="es-ES" sz="2000" b="1">
                  <a:solidFill>
                    <a:schemeClr val="tx1">
                      <a:lumMod val="75000"/>
                      <a:lumOff val="25000"/>
                    </a:schemeClr>
                  </a:solidFill>
                  <a:ea typeface="Fira Sans"/>
                  <a:cs typeface="Fira Sans"/>
                  <a:sym typeface="Fira Sans"/>
                </a:rPr>
                <a:t> </a:t>
              </a:r>
              <a:r>
                <a:rPr lang="es-ES" sz="2400" b="1">
                  <a:solidFill>
                    <a:schemeClr val="tx1">
                      <a:lumMod val="75000"/>
                      <a:lumOff val="25000"/>
                    </a:schemeClr>
                  </a:solidFill>
                  <a:ea typeface="Fira Sans"/>
                  <a:cs typeface="Fira Sans"/>
                  <a:sym typeface="Fira Sans"/>
                </a:rPr>
                <a:t>COCODI</a:t>
              </a:r>
              <a:endParaRPr lang="es-ES" sz="2000" b="1">
                <a:solidFill>
                  <a:schemeClr val="tx1">
                    <a:lumMod val="75000"/>
                    <a:lumOff val="25000"/>
                  </a:schemeClr>
                </a:solidFill>
                <a:ea typeface="Fira Sans"/>
                <a:cs typeface="Fira Sans"/>
                <a:sym typeface="Fira Sans"/>
              </a:endParaRPr>
            </a:p>
          </p:txBody>
        </p:sp>
        <p:grpSp>
          <p:nvGrpSpPr>
            <p:cNvPr id="73" name="Grupo 72">
              <a:extLst>
                <a:ext uri="{FF2B5EF4-FFF2-40B4-BE49-F238E27FC236}">
                  <a16:creationId xmlns:a16="http://schemas.microsoft.com/office/drawing/2014/main" id="{E7D7C033-D129-0330-FC26-0534E326EA1F}"/>
                </a:ext>
              </a:extLst>
            </p:cNvPr>
            <p:cNvGrpSpPr/>
            <p:nvPr/>
          </p:nvGrpSpPr>
          <p:grpSpPr>
            <a:xfrm>
              <a:off x="346289" y="284341"/>
              <a:ext cx="11565257" cy="813283"/>
              <a:chOff x="346289" y="284341"/>
              <a:chExt cx="11565257" cy="813283"/>
            </a:xfrm>
          </p:grpSpPr>
          <p:grpSp>
            <p:nvGrpSpPr>
              <p:cNvPr id="74" name="Grupo 73">
                <a:extLst>
                  <a:ext uri="{FF2B5EF4-FFF2-40B4-BE49-F238E27FC236}">
                    <a16:creationId xmlns:a16="http://schemas.microsoft.com/office/drawing/2014/main" id="{2974F52B-9B20-DADD-EE10-FCFD06EBA7EE}"/>
                  </a:ext>
                </a:extLst>
              </p:cNvPr>
              <p:cNvGrpSpPr/>
              <p:nvPr/>
            </p:nvGrpSpPr>
            <p:grpSpPr>
              <a:xfrm>
                <a:off x="346289" y="284341"/>
                <a:ext cx="11565257" cy="813283"/>
                <a:chOff x="346289" y="284341"/>
                <a:chExt cx="11565257" cy="813283"/>
              </a:xfrm>
            </p:grpSpPr>
            <p:cxnSp>
              <p:nvCxnSpPr>
                <p:cNvPr id="76" name="Conector recto 75">
                  <a:extLst>
                    <a:ext uri="{FF2B5EF4-FFF2-40B4-BE49-F238E27FC236}">
                      <a16:creationId xmlns:a16="http://schemas.microsoft.com/office/drawing/2014/main" id="{E67181F2-26D7-50A5-222A-D96C7EA6F69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79" name="Google Shape;188;p2" descr="Un conjunto de letras blancas en un fondo blanco&#10;&#10;Descripción generada automáticamente con confianza media">
                  <a:extLst>
                    <a:ext uri="{FF2B5EF4-FFF2-40B4-BE49-F238E27FC236}">
                      <a16:creationId xmlns:a16="http://schemas.microsoft.com/office/drawing/2014/main" id="{DA933DCF-3C85-3F84-8FAF-25B3E9265B8F}"/>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sp>
            <p:nvSpPr>
              <p:cNvPr id="75" name="CuadroTexto 74">
                <a:extLst>
                  <a:ext uri="{FF2B5EF4-FFF2-40B4-BE49-F238E27FC236}">
                    <a16:creationId xmlns:a16="http://schemas.microsoft.com/office/drawing/2014/main" id="{BBBAF32F-AC9B-09B5-DFA2-CE2FDBC5799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6EC719DB-8075-C0A2-B36A-999487EFBE52}"/>
              </a:ext>
            </a:extLst>
          </p:cNvPr>
          <p:cNvSpPr txBox="1"/>
          <p:nvPr/>
        </p:nvSpPr>
        <p:spPr>
          <a:xfrm>
            <a:off x="544104" y="5505725"/>
            <a:ext cx="3305722" cy="584775"/>
          </a:xfrm>
          <a:prstGeom prst="rect">
            <a:avLst/>
          </a:prstGeom>
          <a:noFill/>
        </p:spPr>
        <p:txBody>
          <a:bodyPr wrap="square" rtlCol="0">
            <a:spAutoFit/>
          </a:bodyPr>
          <a:lstStyle/>
          <a:p>
            <a:r>
              <a:rPr lang="es-MX" sz="800">
                <a:solidFill>
                  <a:schemeClr val="tx1">
                    <a:lumMod val="75000"/>
                    <a:lumOff val="25000"/>
                  </a:schemeClr>
                </a:solidFill>
              </a:rPr>
              <a:t>OIC: Órgano Interno de Control     </a:t>
            </a:r>
          </a:p>
          <a:p>
            <a:r>
              <a:rPr lang="es-MX" sz="800">
                <a:solidFill>
                  <a:schemeClr val="tx1">
                    <a:lumMod val="75000"/>
                    <a:lumOff val="25000"/>
                  </a:schemeClr>
                </a:solidFill>
              </a:rPr>
              <a:t>CI: Control Interno       </a:t>
            </a:r>
          </a:p>
          <a:p>
            <a:r>
              <a:rPr lang="es-MX" sz="800">
                <a:solidFill>
                  <a:schemeClr val="tx1">
                    <a:lumMod val="75000"/>
                    <a:lumOff val="25000"/>
                  </a:schemeClr>
                </a:solidFill>
              </a:rPr>
              <a:t>ARI: Administración de Riesgos     </a:t>
            </a:r>
          </a:p>
          <a:p>
            <a:r>
              <a:rPr lang="es-MX" sz="800">
                <a:solidFill>
                  <a:schemeClr val="tx1">
                    <a:lumMod val="75000"/>
                    <a:lumOff val="25000"/>
                  </a:schemeClr>
                </a:solidFill>
              </a:rPr>
              <a:t>DGDA: Dirección General de Desarrollo Administrativo </a:t>
            </a:r>
          </a:p>
        </p:txBody>
      </p:sp>
      <p:sp>
        <p:nvSpPr>
          <p:cNvPr id="32" name="CuadroTexto 31">
            <a:extLst>
              <a:ext uri="{FF2B5EF4-FFF2-40B4-BE49-F238E27FC236}">
                <a16:creationId xmlns:a16="http://schemas.microsoft.com/office/drawing/2014/main" id="{97214EBD-829E-9CFB-2E3D-602CB67304FB}"/>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355023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pic>
        <p:nvPicPr>
          <p:cNvPr id="3" name="Imagen 2">
            <a:extLst>
              <a:ext uri="{FF2B5EF4-FFF2-40B4-BE49-F238E27FC236}">
                <a16:creationId xmlns:a16="http://schemas.microsoft.com/office/drawing/2014/main" id="{C015FB21-8CAE-985E-54F1-536A608AA5AA}"/>
              </a:ext>
            </a:extLst>
          </p:cNvPr>
          <p:cNvPicPr>
            <a:picLocks noChangeAspect="1"/>
          </p:cNvPicPr>
          <p:nvPr/>
        </p:nvPicPr>
        <p:blipFill rotWithShape="1">
          <a:blip r:embed="rId3"/>
          <a:srcRect l="18663" t="17244" r="18198" b="18294"/>
          <a:stretch/>
        </p:blipFill>
        <p:spPr>
          <a:xfrm>
            <a:off x="1496733" y="1198723"/>
            <a:ext cx="9197174" cy="5135751"/>
          </a:xfrm>
          <a:prstGeom prst="rect">
            <a:avLst/>
          </a:prstGeom>
        </p:spPr>
      </p:pic>
      <p:grpSp>
        <p:nvGrpSpPr>
          <p:cNvPr id="18" name="Grupo 17">
            <a:extLst>
              <a:ext uri="{FF2B5EF4-FFF2-40B4-BE49-F238E27FC236}">
                <a16:creationId xmlns:a16="http://schemas.microsoft.com/office/drawing/2014/main" id="{ECBD5E98-BF76-B20C-860A-E1E7B6A33EA4}"/>
              </a:ext>
            </a:extLst>
          </p:cNvPr>
          <p:cNvGrpSpPr/>
          <p:nvPr/>
        </p:nvGrpSpPr>
        <p:grpSpPr>
          <a:xfrm>
            <a:off x="346289" y="284341"/>
            <a:ext cx="11565257" cy="813283"/>
            <a:chOff x="346289" y="284341"/>
            <a:chExt cx="11565257" cy="813283"/>
          </a:xfrm>
        </p:grpSpPr>
        <p:sp>
          <p:nvSpPr>
            <p:cNvPr id="12" name="Google Shape;364;p19">
              <a:extLst>
                <a:ext uri="{FF2B5EF4-FFF2-40B4-BE49-F238E27FC236}">
                  <a16:creationId xmlns:a16="http://schemas.microsoft.com/office/drawing/2014/main" id="{FC69AA6C-3725-D474-3DB3-0A3BD200090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Ratificación del Acta de la Sesión Anterior</a:t>
              </a:r>
            </a:p>
          </p:txBody>
        </p:sp>
        <p:grpSp>
          <p:nvGrpSpPr>
            <p:cNvPr id="17" name="Grupo 16">
              <a:extLst>
                <a:ext uri="{FF2B5EF4-FFF2-40B4-BE49-F238E27FC236}">
                  <a16:creationId xmlns:a16="http://schemas.microsoft.com/office/drawing/2014/main" id="{E46A6A43-75D4-986F-685A-E1E79226F521}"/>
                </a:ext>
              </a:extLst>
            </p:cNvPr>
            <p:cNvGrpSpPr/>
            <p:nvPr/>
          </p:nvGrpSpPr>
          <p:grpSpPr>
            <a:xfrm>
              <a:off x="346289" y="284341"/>
              <a:ext cx="11565257" cy="813283"/>
              <a:chOff x="346289" y="284341"/>
              <a:chExt cx="11565257" cy="813283"/>
            </a:xfrm>
          </p:grpSpPr>
          <p:grpSp>
            <p:nvGrpSpPr>
              <p:cNvPr id="4" name="Grupo 3">
                <a:extLst>
                  <a:ext uri="{FF2B5EF4-FFF2-40B4-BE49-F238E27FC236}">
                    <a16:creationId xmlns:a16="http://schemas.microsoft.com/office/drawing/2014/main" id="{EED813B4-26DE-D749-CB9C-67C926513F4C}"/>
                  </a:ext>
                </a:extLst>
              </p:cNvPr>
              <p:cNvGrpSpPr/>
              <p:nvPr/>
            </p:nvGrpSpPr>
            <p:grpSpPr>
              <a:xfrm>
                <a:off x="346289" y="284341"/>
                <a:ext cx="11565257" cy="813283"/>
                <a:chOff x="346289" y="284341"/>
                <a:chExt cx="11565257" cy="813283"/>
              </a:xfrm>
            </p:grpSpPr>
            <p:cxnSp>
              <p:nvCxnSpPr>
                <p:cNvPr id="6" name="Conector recto 5">
                  <a:extLst>
                    <a:ext uri="{FF2B5EF4-FFF2-40B4-BE49-F238E27FC236}">
                      <a16:creationId xmlns:a16="http://schemas.microsoft.com/office/drawing/2014/main" id="{2D3202A6-2AF5-932C-964D-E4341C69893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4277D336-278E-EC3B-80E1-49B11F70BEEF}"/>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sp>
            <p:nvSpPr>
              <p:cNvPr id="16" name="CuadroTexto 15">
                <a:extLst>
                  <a:ext uri="{FF2B5EF4-FFF2-40B4-BE49-F238E27FC236}">
                    <a16:creationId xmlns:a16="http://schemas.microsoft.com/office/drawing/2014/main" id="{F68B142F-3CF2-CEB5-72F7-27085732EB17}"/>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5" name="CuadroTexto 4">
            <a:extLst>
              <a:ext uri="{FF2B5EF4-FFF2-40B4-BE49-F238E27FC236}">
                <a16:creationId xmlns:a16="http://schemas.microsoft.com/office/drawing/2014/main" id="{395DB79D-49D5-F664-1742-A0BE98AD8F16}"/>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300096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6332DA9-A111-8DCA-9B1A-9A8AD05AA8B3}"/>
              </a:ext>
            </a:extLst>
          </p:cNvPr>
          <p:cNvSpPr txBox="1"/>
          <p:nvPr/>
        </p:nvSpPr>
        <p:spPr>
          <a:xfrm>
            <a:off x="649079" y="1380136"/>
            <a:ext cx="10892482" cy="738664"/>
          </a:xfrm>
          <a:prstGeom prst="rect">
            <a:avLst/>
          </a:prstGeom>
          <a:noFill/>
          <a:ln>
            <a:solidFill>
              <a:srgbClr val="FF0000"/>
            </a:solidFill>
          </a:ln>
        </p:spPr>
        <p:txBody>
          <a:bodyPr wrap="square">
            <a:spAutoFit/>
          </a:bodyPr>
          <a:lstStyle/>
          <a:p>
            <a:pPr algn="just"/>
            <a:r>
              <a:rPr lang="es-ES" sz="1400" b="0" i="0" u="none" strike="noStrike" baseline="0">
                <a:solidFill>
                  <a:srgbClr val="FF0000"/>
                </a:solidFill>
              </a:rPr>
              <a:t>Con fundamento en el Capítulo IV, Sección II, </a:t>
            </a:r>
            <a:r>
              <a:rPr lang="es-ES" sz="1400">
                <a:solidFill>
                  <a:srgbClr val="FF0000"/>
                </a:solidFill>
              </a:rPr>
              <a:t>Numeral 40, Punto 40.02. </a:t>
            </a:r>
            <a:r>
              <a:rPr lang="es-ES" sz="1400" b="0" i="0" u="none" strike="noStrike" baseline="0">
                <a:solidFill>
                  <a:srgbClr val="FF0000"/>
                </a:solidFill>
              </a:rPr>
              <a:t>Verificar que se haya efectuado el cumplimiento de los acuerdos adoptados; en caso contrario y sólo con la debida justificación, el Comité podrá fijar por única vez una nueva fecha compromiso, la cual de no cumplirse se determinar</a:t>
            </a:r>
            <a:r>
              <a:rPr lang="es-ES" sz="1400">
                <a:solidFill>
                  <a:srgbClr val="FF0000"/>
                </a:solidFill>
              </a:rPr>
              <a:t>á</a:t>
            </a:r>
            <a:r>
              <a:rPr lang="es-ES" sz="1400" b="0" i="0" u="none" strike="noStrike" baseline="0">
                <a:solidFill>
                  <a:srgbClr val="FF0000"/>
                </a:solidFill>
              </a:rPr>
              <a:t>n las acciones conducentes en el ámbito de sus atribuciones.  </a:t>
            </a:r>
          </a:p>
        </p:txBody>
      </p:sp>
      <p:graphicFrame>
        <p:nvGraphicFramePr>
          <p:cNvPr id="12" name="Google Shape;282;p6">
            <a:extLst>
              <a:ext uri="{FF2B5EF4-FFF2-40B4-BE49-F238E27FC236}">
                <a16:creationId xmlns:a16="http://schemas.microsoft.com/office/drawing/2014/main" id="{A73B1AD9-BE73-626A-9BBF-DBFBF8FA3E40}"/>
              </a:ext>
            </a:extLst>
          </p:cNvPr>
          <p:cNvGraphicFramePr/>
          <p:nvPr>
            <p:extLst>
              <p:ext uri="{D42A27DB-BD31-4B8C-83A1-F6EECF244321}">
                <p14:modId xmlns:p14="http://schemas.microsoft.com/office/powerpoint/2010/main" val="2994695770"/>
              </p:ext>
            </p:extLst>
          </p:nvPr>
        </p:nvGraphicFramePr>
        <p:xfrm>
          <a:off x="2736893" y="2531324"/>
          <a:ext cx="6718214" cy="3686521"/>
        </p:xfrm>
        <a:graphic>
          <a:graphicData uri="http://schemas.openxmlformats.org/drawingml/2006/table">
            <a:tbl>
              <a:tblPr>
                <a:noFill/>
              </a:tblPr>
              <a:tblGrid>
                <a:gridCol w="1144141">
                  <a:extLst>
                    <a:ext uri="{9D8B030D-6E8A-4147-A177-3AD203B41FA5}">
                      <a16:colId xmlns:a16="http://schemas.microsoft.com/office/drawing/2014/main" val="20000"/>
                    </a:ext>
                  </a:extLst>
                </a:gridCol>
                <a:gridCol w="2487704">
                  <a:extLst>
                    <a:ext uri="{9D8B030D-6E8A-4147-A177-3AD203B41FA5}">
                      <a16:colId xmlns:a16="http://schemas.microsoft.com/office/drawing/2014/main" val="20001"/>
                    </a:ext>
                  </a:extLst>
                </a:gridCol>
                <a:gridCol w="1495928">
                  <a:extLst>
                    <a:ext uri="{9D8B030D-6E8A-4147-A177-3AD203B41FA5}">
                      <a16:colId xmlns:a16="http://schemas.microsoft.com/office/drawing/2014/main" val="20002"/>
                    </a:ext>
                  </a:extLst>
                </a:gridCol>
                <a:gridCol w="1590441">
                  <a:extLst>
                    <a:ext uri="{9D8B030D-6E8A-4147-A177-3AD203B41FA5}">
                      <a16:colId xmlns:a16="http://schemas.microsoft.com/office/drawing/2014/main" val="20003"/>
                    </a:ext>
                  </a:extLst>
                </a:gridCol>
              </a:tblGrid>
              <a:tr h="293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a:solidFill>
                            <a:schemeClr val="bg1"/>
                          </a:solidFill>
                          <a:latin typeface="Helvetica" pitchFamily="2" charset="0"/>
                          <a:ea typeface="Calibri"/>
                          <a:cs typeface="Calibri"/>
                          <a:sym typeface="Calibri"/>
                        </a:rPr>
                        <a:t>Clave</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Descripción</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Responsable</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Estatus</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10000"/>
                  </a:ext>
                </a:extLst>
              </a:tr>
              <a:tr h="6669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r>
                        <a:rPr lang="es-ES" sz="1200">
                          <a:solidFill>
                            <a:srgbClr val="FF0000"/>
                          </a:solidFill>
                          <a:latin typeface="Helvetica" pitchFamily="2" charset="0"/>
                        </a:rPr>
                        <a:t>0001/SCG-2024-4OR/3T</a:t>
                      </a:r>
                    </a:p>
                  </a:txBody>
                  <a:tcPr marL="68575" marR="6857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r>
                        <a:rPr lang="en-US" sz="1200" b="0" i="0" u="none" strike="noStrike" cap="none" noProof="0">
                          <a:solidFill>
                            <a:srgbClr val="FF0000"/>
                          </a:solidFill>
                          <a:latin typeface="Helvetica"/>
                        </a:rPr>
                        <a:t>Presentar reporte trimestral</a:t>
                      </a:r>
                    </a:p>
                  </a:txBody>
                  <a:tcPr marL="68575" marR="6857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00000"/>
                        </a:lnSpc>
                        <a:spcBef>
                          <a:spcPts val="0"/>
                        </a:spcBef>
                        <a:spcAft>
                          <a:spcPts val="0"/>
                        </a:spcAft>
                        <a:buNone/>
                      </a:pPr>
                      <a:r>
                        <a:rPr lang="es-ES" sz="1200">
                          <a:solidFill>
                            <a:srgbClr val="FF0000"/>
                          </a:solidFill>
                          <a:latin typeface="Helvetica"/>
                        </a:rPr>
                        <a:t>Planeación</a:t>
                      </a:r>
                    </a:p>
                  </a:txBody>
                  <a:tcPr marL="28575" marR="28575" marT="19050" marB="190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r>
                        <a:rPr lang="es-MX" sz="1200" b="0" i="0" u="none" strike="noStrike" cap="none" baseline="0" noProof="0">
                          <a:solidFill>
                            <a:srgbClr val="FF0000"/>
                          </a:solidFill>
                          <a:latin typeface="Helvetica"/>
                        </a:rPr>
                        <a:t>Concluido</a:t>
                      </a:r>
                      <a:r>
                        <a:rPr lang="es-MX" sz="1200" b="0" i="0" u="none" strike="noStrike" cap="none" baseline="0" noProof="0">
                          <a:latin typeface="Helvetica"/>
                        </a:rPr>
                        <a:t> </a:t>
                      </a:r>
                    </a:p>
                    <a:p>
                      <a:pPr marL="0" marR="0" lvl="0" indent="0" algn="ctr">
                        <a:lnSpc>
                          <a:spcPct val="110000"/>
                        </a:lnSpc>
                        <a:spcBef>
                          <a:spcPts val="0"/>
                        </a:spcBef>
                        <a:spcAft>
                          <a:spcPts val="0"/>
                        </a:spcAft>
                        <a:buNone/>
                      </a:pPr>
                      <a:r>
                        <a:rPr lang="es-MX" sz="1200" b="0" i="0" u="none" strike="noStrike" cap="none" baseline="0" noProof="0">
                          <a:solidFill>
                            <a:srgbClr val="FF0000"/>
                          </a:solidFill>
                          <a:latin typeface="Helvetica"/>
                        </a:rPr>
                        <a:t>(Se incluye en informe)</a:t>
                      </a:r>
                    </a:p>
                  </a:txBody>
                  <a:tcPr marL="68575" marR="6857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5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68580" marR="68580" marT="9525" marB="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68580" marR="68580" marT="9525" marB="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28575" marR="28575" marT="19050" marB="1905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endParaRPr lang="en-US" sz="1200" b="1"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9525"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39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0000"/>
                        </a:lnSpc>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8659"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10000"/>
                        </a:lnSpc>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8659"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endParaRPr lang="es-ES"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7318" marB="17318"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endParaRPr lang="es-ES" sz="1200" b="0" i="0" u="none" strike="noStrike" cap="none">
                        <a:solidFill>
                          <a:schemeClr val="tx1">
                            <a:lumMod val="75000"/>
                            <a:lumOff val="25000"/>
                          </a:schemeClr>
                        </a:solidFill>
                        <a:effectLst/>
                        <a:latin typeface="Helvetica" pitchFamily="2" charset="0"/>
                        <a:cs typeface="Calibri" panose="020F0502020204030204" pitchFamily="34" charset="0"/>
                        <a:sym typeface="Arial"/>
                      </a:endParaRPr>
                    </a:p>
                  </a:txBody>
                  <a:tcPr marL="68575" marR="6857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95752920"/>
                  </a:ext>
                </a:extLst>
              </a:tr>
              <a:tr h="6804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a:lnSpc>
                          <a:spcPct val="100000"/>
                        </a:lnSpc>
                        <a:spcBef>
                          <a:spcPts val="0"/>
                        </a:spcBef>
                        <a:spcAft>
                          <a:spcPts val="0"/>
                        </a:spcAft>
                        <a:buSzTx/>
                        <a:buFont typeface="Arial"/>
                        <a:buNone/>
                        <a:tabLst/>
                        <a:defRPr/>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l">
                        <a:buNone/>
                      </a:pPr>
                      <a:endParaRPr lang="es-MX"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lvl="0" algn="ctr" rtl="0">
                        <a:lnSpc>
                          <a:spcPct val="100000"/>
                        </a:lnSpc>
                        <a:spcBef>
                          <a:spcPts val="0"/>
                        </a:spcBef>
                        <a:spcAft>
                          <a:spcPts val="0"/>
                        </a:spcAft>
                        <a:buFont typeface="Arial"/>
                        <a:buNone/>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5744" marB="1574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SzTx/>
                        <a:buFont typeface="Arial"/>
                        <a:buNone/>
                      </a:pPr>
                      <a:endParaRPr lang="es-ES"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33569118"/>
                  </a:ext>
                </a:extLst>
              </a:tr>
              <a:tr h="7590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a:lnSpc>
                          <a:spcPct val="100000"/>
                        </a:lnSpc>
                        <a:spcBef>
                          <a:spcPts val="0"/>
                        </a:spcBef>
                        <a:spcAft>
                          <a:spcPts val="0"/>
                        </a:spcAft>
                        <a:buSzTx/>
                        <a:buFont typeface="Arial"/>
                        <a:buNone/>
                        <a:tabLst/>
                        <a:defRPr/>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lvl="0" algn="l" rtl="0">
                        <a:lnSpc>
                          <a:spcPct val="100000"/>
                        </a:lnSpc>
                        <a:spcBef>
                          <a:spcPts val="0"/>
                        </a:spcBef>
                        <a:spcAft>
                          <a:spcPts val="0"/>
                        </a:spcAft>
                        <a:buFont typeface="Arial"/>
                        <a:buNone/>
                      </a:pPr>
                      <a:endParaRPr lang="es-MX"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endParaRPr lang="es-ES"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5744" marB="1574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SzTx/>
                        <a:buFont typeface="Arial"/>
                        <a:buNone/>
                      </a:pPr>
                      <a:endParaRPr lang="es-ES">
                        <a:solidFill>
                          <a:schemeClr val="tx1">
                            <a:lumMod val="75000"/>
                            <a:lumOff val="25000"/>
                          </a:schemeClr>
                        </a:solidFill>
                        <a:sym typeface="Arial"/>
                      </a:endParaRPr>
                    </a:p>
                  </a:txBody>
                  <a:tcPr marL="68580" marR="68580" marT="7872"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57365514"/>
                  </a:ext>
                </a:extLst>
              </a:tr>
            </a:tbl>
          </a:graphicData>
        </a:graphic>
      </p:graphicFrame>
      <p:sp>
        <p:nvSpPr>
          <p:cNvPr id="10" name="Rectángulo 9">
            <a:extLst>
              <a:ext uri="{FF2B5EF4-FFF2-40B4-BE49-F238E27FC236}">
                <a16:creationId xmlns:a16="http://schemas.microsoft.com/office/drawing/2014/main" id="{E9E348F2-672F-CAC6-D472-8DF16058117F}"/>
              </a:ext>
            </a:extLst>
          </p:cNvPr>
          <p:cNvSpPr/>
          <p:nvPr/>
        </p:nvSpPr>
        <p:spPr>
          <a:xfrm>
            <a:off x="0" y="0"/>
            <a:ext cx="12192000" cy="182809"/>
          </a:xfrm>
          <a:prstGeom prst="rect">
            <a:avLst/>
          </a:prstGeom>
          <a:ln>
            <a:noFill/>
          </a:ln>
        </p:spPr>
        <p:style>
          <a:lnRef idx="0">
            <a:scrgbClr r="0" g="0" b="0"/>
          </a:lnRef>
          <a:fillRef idx="1001">
            <a:schemeClr val="lt1"/>
          </a:fillRef>
          <a:effectRef idx="0">
            <a:scrgbClr r="0" g="0" b="0"/>
          </a:effectRef>
          <a:fontRef idx="minor">
            <a:schemeClr val="dk1"/>
          </a:fontRef>
        </p:style>
        <p:txBody>
          <a:bodyPr rtlCol="0" anchor="ctr"/>
          <a:lstStyle/>
          <a:p>
            <a:pPr algn="ctr"/>
            <a:endParaRPr lang="es-MX"/>
          </a:p>
        </p:txBody>
      </p:sp>
      <p:grpSp>
        <p:nvGrpSpPr>
          <p:cNvPr id="22" name="Grupo 21">
            <a:extLst>
              <a:ext uri="{FF2B5EF4-FFF2-40B4-BE49-F238E27FC236}">
                <a16:creationId xmlns:a16="http://schemas.microsoft.com/office/drawing/2014/main" id="{7BA6C376-3CFE-AF62-743A-DC166D1BF61B}"/>
              </a:ext>
            </a:extLst>
          </p:cNvPr>
          <p:cNvGrpSpPr/>
          <p:nvPr/>
        </p:nvGrpSpPr>
        <p:grpSpPr>
          <a:xfrm>
            <a:off x="346289" y="284341"/>
            <a:ext cx="11565257" cy="813283"/>
            <a:chOff x="346289" y="284341"/>
            <a:chExt cx="11565257" cy="813283"/>
          </a:xfrm>
        </p:grpSpPr>
        <p:sp>
          <p:nvSpPr>
            <p:cNvPr id="23" name="Google Shape;364;p19">
              <a:extLst>
                <a:ext uri="{FF2B5EF4-FFF2-40B4-BE49-F238E27FC236}">
                  <a16:creationId xmlns:a16="http://schemas.microsoft.com/office/drawing/2014/main" id="{C08E4A6A-9218-225C-E5FA-0A4588DCE51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Seguimiento de Acuerdos</a:t>
              </a:r>
            </a:p>
          </p:txBody>
        </p:sp>
        <p:grpSp>
          <p:nvGrpSpPr>
            <p:cNvPr id="24" name="Grupo 23">
              <a:extLst>
                <a:ext uri="{FF2B5EF4-FFF2-40B4-BE49-F238E27FC236}">
                  <a16:creationId xmlns:a16="http://schemas.microsoft.com/office/drawing/2014/main" id="{10E0E544-2A42-1385-F157-85D21D48121D}"/>
                </a:ext>
              </a:extLst>
            </p:cNvPr>
            <p:cNvGrpSpPr/>
            <p:nvPr/>
          </p:nvGrpSpPr>
          <p:grpSpPr>
            <a:xfrm>
              <a:off x="346289" y="284341"/>
              <a:ext cx="11565257" cy="813283"/>
              <a:chOff x="346289" y="284341"/>
              <a:chExt cx="11565257" cy="813283"/>
            </a:xfrm>
          </p:grpSpPr>
          <p:grpSp>
            <p:nvGrpSpPr>
              <p:cNvPr id="25" name="Grupo 24">
                <a:extLst>
                  <a:ext uri="{FF2B5EF4-FFF2-40B4-BE49-F238E27FC236}">
                    <a16:creationId xmlns:a16="http://schemas.microsoft.com/office/drawing/2014/main" id="{F08556FA-129F-0984-1F92-7AB960CC3715}"/>
                  </a:ext>
                </a:extLst>
              </p:cNvPr>
              <p:cNvGrpSpPr/>
              <p:nvPr/>
            </p:nvGrpSpPr>
            <p:grpSpPr>
              <a:xfrm>
                <a:off x="346289" y="284341"/>
                <a:ext cx="11565257" cy="813283"/>
                <a:chOff x="346289" y="284341"/>
                <a:chExt cx="11565257" cy="813283"/>
              </a:xfrm>
            </p:grpSpPr>
            <p:cxnSp>
              <p:nvCxnSpPr>
                <p:cNvPr id="27" name="Conector recto 26">
                  <a:extLst>
                    <a:ext uri="{FF2B5EF4-FFF2-40B4-BE49-F238E27FC236}">
                      <a16:creationId xmlns:a16="http://schemas.microsoft.com/office/drawing/2014/main" id="{A56DD09F-99AB-6000-E87D-97E59B3B233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pic>
              <p:nvPicPr>
                <p:cNvPr id="30" name="Google Shape;188;p2" descr="Un conjunto de letras blancas en un fondo blanco&#10;&#10;Descripción generada automáticamente con confianza media">
                  <a:extLst>
                    <a:ext uri="{FF2B5EF4-FFF2-40B4-BE49-F238E27FC236}">
                      <a16:creationId xmlns:a16="http://schemas.microsoft.com/office/drawing/2014/main" id="{C0586864-7862-2DE1-C6C5-30E12B9E7C8F}"/>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sp>
            <p:nvSpPr>
              <p:cNvPr id="26" name="CuadroTexto 25">
                <a:extLst>
                  <a:ext uri="{FF2B5EF4-FFF2-40B4-BE49-F238E27FC236}">
                    <a16:creationId xmlns:a16="http://schemas.microsoft.com/office/drawing/2014/main" id="{D34466E1-1885-A00F-E37F-6877C9238AE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7F6C409E-8FE6-0401-498E-CF4014E62AD4}"/>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70425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E077D4A-7C7F-1722-D22E-5894FDF74B03}"/>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
        <p:nvSpPr>
          <p:cNvPr id="21" name="Rectángulo 20">
            <a:extLst>
              <a:ext uri="{FF2B5EF4-FFF2-40B4-BE49-F238E27FC236}">
                <a16:creationId xmlns:a16="http://schemas.microsoft.com/office/drawing/2014/main" id="{372EC7B9-5557-9650-031D-25677B7CABD3}"/>
              </a:ext>
            </a:extLst>
          </p:cNvPr>
          <p:cNvSpPr/>
          <p:nvPr/>
        </p:nvSpPr>
        <p:spPr>
          <a:xfrm>
            <a:off x="992352" y="1809839"/>
            <a:ext cx="5451551" cy="45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AD2A39"/>
              </a:buClr>
              <a:buSzPct val="154000"/>
            </a:pPr>
            <a:endParaRPr lang="es-MX" sz="1600">
              <a:solidFill>
                <a:schemeClr val="tx1">
                  <a:lumMod val="65000"/>
                  <a:lumOff val="35000"/>
                </a:schemeClr>
              </a:solidFill>
            </a:endParaRPr>
          </a:p>
        </p:txBody>
      </p:sp>
      <p:grpSp>
        <p:nvGrpSpPr>
          <p:cNvPr id="3" name="Grupo 2">
            <a:extLst>
              <a:ext uri="{FF2B5EF4-FFF2-40B4-BE49-F238E27FC236}">
                <a16:creationId xmlns:a16="http://schemas.microsoft.com/office/drawing/2014/main" id="{0AAE9790-0FDC-475B-7C6E-2BA7B420C9E1}"/>
              </a:ext>
            </a:extLst>
          </p:cNvPr>
          <p:cNvGrpSpPr/>
          <p:nvPr/>
        </p:nvGrpSpPr>
        <p:grpSpPr>
          <a:xfrm>
            <a:off x="770999" y="1660217"/>
            <a:ext cx="10650001" cy="4360432"/>
            <a:chOff x="852555" y="1755680"/>
            <a:chExt cx="10650001" cy="4253445"/>
          </a:xfrm>
        </p:grpSpPr>
        <p:sp>
          <p:nvSpPr>
            <p:cNvPr id="9" name="TextBox 18">
              <a:extLst>
                <a:ext uri="{FF2B5EF4-FFF2-40B4-BE49-F238E27FC236}">
                  <a16:creationId xmlns:a16="http://schemas.microsoft.com/office/drawing/2014/main" id="{E5D5A240-4C9F-F098-1ED0-A70ACEBBC942}"/>
                </a:ext>
              </a:extLst>
            </p:cNvPr>
            <p:cNvSpPr txBox="1"/>
            <p:nvPr/>
          </p:nvSpPr>
          <p:spPr>
            <a:xfrm>
              <a:off x="852555" y="2320271"/>
              <a:ext cx="2743752" cy="319446"/>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a:ln>
                    <a:noFill/>
                  </a:ln>
                  <a:solidFill>
                    <a:srgbClr val="5A0230"/>
                  </a:solidFill>
                  <a:effectLst/>
                  <a:uLnTx/>
                  <a:uFillTx/>
                </a:rPr>
                <a:t>1. CONTROL INTERNO</a:t>
              </a:r>
            </a:p>
          </p:txBody>
        </p:sp>
        <p:sp>
          <p:nvSpPr>
            <p:cNvPr id="10" name="TextBox 19">
              <a:extLst>
                <a:ext uri="{FF2B5EF4-FFF2-40B4-BE49-F238E27FC236}">
                  <a16:creationId xmlns:a16="http://schemas.microsoft.com/office/drawing/2014/main" id="{3A5CCF58-ACE4-C901-B05A-C21B55294B16}"/>
                </a:ext>
              </a:extLst>
            </p:cNvPr>
            <p:cNvSpPr txBox="1"/>
            <p:nvPr/>
          </p:nvSpPr>
          <p:spPr>
            <a:xfrm>
              <a:off x="852555" y="2770316"/>
              <a:ext cx="2743752" cy="748936"/>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Evaluación del CI</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Administración de Riesgos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Tecnologías de la Información </a:t>
              </a:r>
            </a:p>
          </p:txBody>
        </p:sp>
        <p:grpSp>
          <p:nvGrpSpPr>
            <p:cNvPr id="11" name="Group 14">
              <a:extLst>
                <a:ext uri="{FF2B5EF4-FFF2-40B4-BE49-F238E27FC236}">
                  <a16:creationId xmlns:a16="http://schemas.microsoft.com/office/drawing/2014/main" id="{3E3E2BC0-E421-BD5F-774A-71FBA5E973B7}"/>
                </a:ext>
              </a:extLst>
            </p:cNvPr>
            <p:cNvGrpSpPr/>
            <p:nvPr/>
          </p:nvGrpSpPr>
          <p:grpSpPr>
            <a:xfrm>
              <a:off x="3911627" y="1755680"/>
              <a:ext cx="4005080" cy="4010916"/>
              <a:chOff x="3298888" y="1756512"/>
              <a:chExt cx="3917814" cy="3923524"/>
            </a:xfrm>
          </p:grpSpPr>
          <p:sp>
            <p:nvSpPr>
              <p:cNvPr id="27" name="Cube 6">
                <a:extLst>
                  <a:ext uri="{FF2B5EF4-FFF2-40B4-BE49-F238E27FC236}">
                    <a16:creationId xmlns:a16="http://schemas.microsoft.com/office/drawing/2014/main" id="{72A04214-31E7-E874-50DB-6B17514AA19F}"/>
                  </a:ext>
                </a:extLst>
              </p:cNvPr>
              <p:cNvSpPr/>
              <p:nvPr/>
            </p:nvSpPr>
            <p:spPr>
              <a:xfrm rot="8100000">
                <a:off x="4490627" y="1756512"/>
                <a:ext cx="1534340" cy="1534340"/>
              </a:xfrm>
              <a:prstGeom prst="cube">
                <a:avLst>
                  <a:gd name="adj" fmla="val 14635"/>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8" name="Cube 9">
                <a:extLst>
                  <a:ext uri="{FF2B5EF4-FFF2-40B4-BE49-F238E27FC236}">
                    <a16:creationId xmlns:a16="http://schemas.microsoft.com/office/drawing/2014/main" id="{0A2C7805-C14C-48C7-79DD-D4DB3E61EEA3}"/>
                  </a:ext>
                </a:extLst>
              </p:cNvPr>
              <p:cNvSpPr/>
              <p:nvPr/>
            </p:nvSpPr>
            <p:spPr>
              <a:xfrm rot="13500000">
                <a:off x="5682362" y="2951104"/>
                <a:ext cx="1534340" cy="1534340"/>
              </a:xfrm>
              <a:prstGeom prst="cube">
                <a:avLst>
                  <a:gd name="adj" fmla="val 14635"/>
                </a:avLst>
              </a:prstGeom>
              <a:solidFill>
                <a:srgbClr val="9F3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9" name="Cube 10">
                <a:extLst>
                  <a:ext uri="{FF2B5EF4-FFF2-40B4-BE49-F238E27FC236}">
                    <a16:creationId xmlns:a16="http://schemas.microsoft.com/office/drawing/2014/main" id="{A6DEBFF5-C90F-4EB5-7004-57C67FA18D18}"/>
                  </a:ext>
                </a:extLst>
              </p:cNvPr>
              <p:cNvSpPr/>
              <p:nvPr/>
            </p:nvSpPr>
            <p:spPr>
              <a:xfrm rot="18900000">
                <a:off x="4490629" y="4145696"/>
                <a:ext cx="1534340" cy="1534340"/>
              </a:xfrm>
              <a:prstGeom prst="cube">
                <a:avLst>
                  <a:gd name="adj" fmla="val 14635"/>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0" name="Cube 11">
                <a:extLst>
                  <a:ext uri="{FF2B5EF4-FFF2-40B4-BE49-F238E27FC236}">
                    <a16:creationId xmlns:a16="http://schemas.microsoft.com/office/drawing/2014/main" id="{1B44812A-A80A-09BB-5C2D-E89461F3EE22}"/>
                  </a:ext>
                </a:extLst>
              </p:cNvPr>
              <p:cNvSpPr/>
              <p:nvPr/>
            </p:nvSpPr>
            <p:spPr>
              <a:xfrm rot="2700000">
                <a:off x="3298888" y="2951104"/>
                <a:ext cx="1534340" cy="1534340"/>
              </a:xfrm>
              <a:prstGeom prst="cube">
                <a:avLst>
                  <a:gd name="adj" fmla="val 14635"/>
                </a:avLst>
              </a:prstGeom>
              <a:solidFill>
                <a:srgbClr val="5A0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12" name="TextBox 12">
              <a:extLst>
                <a:ext uri="{FF2B5EF4-FFF2-40B4-BE49-F238E27FC236}">
                  <a16:creationId xmlns:a16="http://schemas.microsoft.com/office/drawing/2014/main" id="{0DF84BA2-C4D4-2B12-374F-DD969432AC58}"/>
                </a:ext>
              </a:extLst>
            </p:cNvPr>
            <p:cNvSpPr txBox="1"/>
            <p:nvPr/>
          </p:nvSpPr>
          <p:spPr>
            <a:xfrm>
              <a:off x="3880631" y="339373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1</a:t>
              </a:r>
            </a:p>
          </p:txBody>
        </p:sp>
        <p:sp>
          <p:nvSpPr>
            <p:cNvPr id="13" name="TextBox 15">
              <a:extLst>
                <a:ext uri="{FF2B5EF4-FFF2-40B4-BE49-F238E27FC236}">
                  <a16:creationId xmlns:a16="http://schemas.microsoft.com/office/drawing/2014/main" id="{645ADD89-9E21-C98C-A966-F4A1B8C628D3}"/>
                </a:ext>
              </a:extLst>
            </p:cNvPr>
            <p:cNvSpPr txBox="1"/>
            <p:nvPr/>
          </p:nvSpPr>
          <p:spPr>
            <a:xfrm>
              <a:off x="5262584" y="196965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lang="en-US" sz="7000" kern="0">
                  <a:solidFill>
                    <a:schemeClr val="bg1"/>
                  </a:solidFill>
                </a:rPr>
                <a:t>2</a:t>
              </a:r>
              <a:endParaRPr kumimoji="0" lang="en-US" sz="7000" b="0" i="0" u="none" strike="noStrike" kern="0" cap="none" spc="0" normalizeH="0" baseline="0" noProof="0">
                <a:ln>
                  <a:noFill/>
                </a:ln>
                <a:solidFill>
                  <a:schemeClr val="bg1"/>
                </a:solidFill>
                <a:effectLst/>
                <a:uLnTx/>
                <a:uFillTx/>
              </a:endParaRPr>
            </a:p>
          </p:txBody>
        </p:sp>
        <p:sp>
          <p:nvSpPr>
            <p:cNvPr id="14" name="TextBox 16">
              <a:extLst>
                <a:ext uri="{FF2B5EF4-FFF2-40B4-BE49-F238E27FC236}">
                  <a16:creationId xmlns:a16="http://schemas.microsoft.com/office/drawing/2014/main" id="{C78C10F5-4E9D-C77F-1AC3-29BB6CF7AE39}"/>
                </a:ext>
              </a:extLst>
            </p:cNvPr>
            <p:cNvSpPr txBox="1"/>
            <p:nvPr/>
          </p:nvSpPr>
          <p:spPr>
            <a:xfrm>
              <a:off x="6603380" y="339373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3</a:t>
              </a:r>
            </a:p>
          </p:txBody>
        </p:sp>
        <p:sp>
          <p:nvSpPr>
            <p:cNvPr id="15" name="TextBox 17">
              <a:extLst>
                <a:ext uri="{FF2B5EF4-FFF2-40B4-BE49-F238E27FC236}">
                  <a16:creationId xmlns:a16="http://schemas.microsoft.com/office/drawing/2014/main" id="{45C5A67F-E1EC-08F1-5F14-7F803BADD818}"/>
                </a:ext>
              </a:extLst>
            </p:cNvPr>
            <p:cNvSpPr txBox="1"/>
            <p:nvPr/>
          </p:nvSpPr>
          <p:spPr>
            <a:xfrm>
              <a:off x="5262584" y="4796349"/>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4</a:t>
              </a:r>
            </a:p>
          </p:txBody>
        </p:sp>
        <p:sp>
          <p:nvSpPr>
            <p:cNvPr id="16" name="TextBox 20">
              <a:extLst>
                <a:ext uri="{FF2B5EF4-FFF2-40B4-BE49-F238E27FC236}">
                  <a16:creationId xmlns:a16="http://schemas.microsoft.com/office/drawing/2014/main" id="{6D2E36FB-5F5F-BD96-4536-E485B8CE513A}"/>
                </a:ext>
              </a:extLst>
            </p:cNvPr>
            <p:cNvSpPr txBox="1"/>
            <p:nvPr/>
          </p:nvSpPr>
          <p:spPr>
            <a:xfrm>
              <a:off x="8758804" y="4796349"/>
              <a:ext cx="2743752" cy="311608"/>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b="1" kern="0">
                  <a:solidFill>
                    <a:srgbClr val="9F3D24"/>
                  </a:solidFill>
                </a:rPr>
                <a:t>3</a:t>
              </a:r>
              <a:r>
                <a:rPr kumimoji="0" lang="en-US" sz="1800" b="1" i="0" u="none" strike="noStrike" kern="0" cap="none" spc="0" normalizeH="0" baseline="0" noProof="0">
                  <a:ln>
                    <a:noFill/>
                  </a:ln>
                  <a:solidFill>
                    <a:srgbClr val="9F3D24"/>
                  </a:solidFill>
                  <a:effectLst/>
                  <a:uLnTx/>
                  <a:uFillTx/>
                </a:rPr>
                <a:t>. INTEGRIDAD</a:t>
              </a:r>
            </a:p>
          </p:txBody>
        </p:sp>
        <p:sp>
          <p:nvSpPr>
            <p:cNvPr id="17" name="TextBox 21">
              <a:extLst>
                <a:ext uri="{FF2B5EF4-FFF2-40B4-BE49-F238E27FC236}">
                  <a16:creationId xmlns:a16="http://schemas.microsoft.com/office/drawing/2014/main" id="{ECA3D51F-3B34-5324-0BC1-998D4F4F1C43}"/>
                </a:ext>
              </a:extLst>
            </p:cNvPr>
            <p:cNvSpPr txBox="1"/>
            <p:nvPr/>
          </p:nvSpPr>
          <p:spPr>
            <a:xfrm>
              <a:off x="8758804" y="5260189"/>
              <a:ext cx="2743752" cy="748936"/>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Integridad</a:t>
              </a:r>
              <a:r>
                <a:rPr lang="es-MX" sz="1200" kern="0">
                  <a:solidFill>
                    <a:schemeClr val="tx1">
                      <a:lumMod val="75000"/>
                      <a:lumOff val="25000"/>
                    </a:schemeClr>
                  </a:solidFill>
                  <a:cs typeface="Arial" panose="020B0604020202020204" pitchFamily="34" charset="0"/>
                </a:rPr>
                <a:t> Institucional</a:t>
              </a:r>
              <a:endPar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endParaRP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Unidad de Transparencia</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Declaración </a:t>
              </a:r>
            </a:p>
          </p:txBody>
        </p:sp>
        <p:sp>
          <p:nvSpPr>
            <p:cNvPr id="18" name="TextBox 22">
              <a:extLst>
                <a:ext uri="{FF2B5EF4-FFF2-40B4-BE49-F238E27FC236}">
                  <a16:creationId xmlns:a16="http://schemas.microsoft.com/office/drawing/2014/main" id="{2B97286A-435B-3B97-B280-6A99D3FF34FF}"/>
                </a:ext>
              </a:extLst>
            </p:cNvPr>
            <p:cNvSpPr txBox="1"/>
            <p:nvPr/>
          </p:nvSpPr>
          <p:spPr>
            <a:xfrm>
              <a:off x="8758804" y="2244639"/>
              <a:ext cx="2743752" cy="52777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a:ln>
                    <a:noFill/>
                  </a:ln>
                  <a:solidFill>
                    <a:srgbClr val="93034E"/>
                  </a:solidFill>
                  <a:effectLst/>
                  <a:uLnTx/>
                  <a:uFillTx/>
                </a:rPr>
                <a:t>2. DESEMPEÑO INSTITUCIONAL</a:t>
              </a:r>
            </a:p>
          </p:txBody>
        </p:sp>
        <p:sp>
          <p:nvSpPr>
            <p:cNvPr id="19" name="TextBox 23">
              <a:extLst>
                <a:ext uri="{FF2B5EF4-FFF2-40B4-BE49-F238E27FC236}">
                  <a16:creationId xmlns:a16="http://schemas.microsoft.com/office/drawing/2014/main" id="{9ED53260-372E-7DAC-EBCC-37CDFE503E34}"/>
                </a:ext>
              </a:extLst>
            </p:cNvPr>
            <p:cNvSpPr txBox="1"/>
            <p:nvPr/>
          </p:nvSpPr>
          <p:spPr>
            <a:xfrm>
              <a:off x="8758804" y="2770316"/>
              <a:ext cx="2743752" cy="974105"/>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Seguimiento de Indicadores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Presupuesto</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a:ln>
                    <a:noFill/>
                  </a:ln>
                  <a:solidFill>
                    <a:schemeClr val="tx1">
                      <a:lumMod val="75000"/>
                      <a:lumOff val="25000"/>
                    </a:schemeClr>
                  </a:solidFill>
                  <a:effectLst/>
                  <a:uLnTx/>
                  <a:uFillTx/>
                  <a:cs typeface="Arial" panose="020B0604020202020204" pitchFamily="34" charset="0"/>
                </a:rPr>
                <a:t>Amortización Contable y Presupuestaria</a:t>
              </a:r>
            </a:p>
          </p:txBody>
        </p:sp>
        <p:sp>
          <p:nvSpPr>
            <p:cNvPr id="20" name="TextBox 24">
              <a:extLst>
                <a:ext uri="{FF2B5EF4-FFF2-40B4-BE49-F238E27FC236}">
                  <a16:creationId xmlns:a16="http://schemas.microsoft.com/office/drawing/2014/main" id="{468C5538-94DE-6FA1-A3D3-F987B90D24BE}"/>
                </a:ext>
              </a:extLst>
            </p:cNvPr>
            <p:cNvSpPr txBox="1"/>
            <p:nvPr/>
          </p:nvSpPr>
          <p:spPr>
            <a:xfrm>
              <a:off x="877713" y="4659108"/>
              <a:ext cx="2743752" cy="52777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b="1" kern="0">
                  <a:solidFill>
                    <a:srgbClr val="D66638"/>
                  </a:solidFill>
                </a:rPr>
                <a:t>4</a:t>
              </a:r>
              <a:r>
                <a:rPr kumimoji="0" lang="en-US" sz="1800" b="1" i="0" u="none" strike="noStrike" kern="0" cap="none" spc="0" normalizeH="0" baseline="0" noProof="0">
                  <a:ln>
                    <a:noFill/>
                  </a:ln>
                  <a:solidFill>
                    <a:srgbClr val="D66638"/>
                  </a:solidFill>
                  <a:effectLst/>
                  <a:uLnTx/>
                  <a:uFillTx/>
                </a:rPr>
                <a:t>. FISCALIZACIÓN Y AUDITORÍA</a:t>
              </a:r>
            </a:p>
          </p:txBody>
        </p:sp>
        <p:sp>
          <p:nvSpPr>
            <p:cNvPr id="22" name="TextBox 25">
              <a:extLst>
                <a:ext uri="{FF2B5EF4-FFF2-40B4-BE49-F238E27FC236}">
                  <a16:creationId xmlns:a16="http://schemas.microsoft.com/office/drawing/2014/main" id="{1CCD62E3-DA95-3980-7D7D-1EC4B0F92F64}"/>
                </a:ext>
              </a:extLst>
            </p:cNvPr>
            <p:cNvSpPr txBox="1"/>
            <p:nvPr/>
          </p:nvSpPr>
          <p:spPr>
            <a:xfrm>
              <a:off x="932662" y="5210087"/>
              <a:ext cx="2743752" cy="523768"/>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a:ln>
                    <a:noFill/>
                  </a:ln>
                  <a:solidFill>
                    <a:schemeClr val="tx1">
                      <a:lumMod val="75000"/>
                      <a:lumOff val="25000"/>
                    </a:schemeClr>
                  </a:solidFill>
                  <a:effectLst/>
                  <a:uLnTx/>
                  <a:uFillTx/>
                  <a:cs typeface="Arial" panose="020B0604020202020204" pitchFamily="34" charset="0"/>
                </a:rPr>
                <a:t>Auditorías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a:ln>
                    <a:noFill/>
                  </a:ln>
                  <a:solidFill>
                    <a:schemeClr val="tx1">
                      <a:lumMod val="75000"/>
                      <a:lumOff val="25000"/>
                    </a:schemeClr>
                  </a:solidFill>
                  <a:effectLst/>
                  <a:uLnTx/>
                  <a:uFillTx/>
                  <a:cs typeface="Arial" panose="020B0604020202020204" pitchFamily="34" charset="0"/>
                </a:rPr>
                <a:t>Observaciones</a:t>
              </a:r>
            </a:p>
          </p:txBody>
        </p:sp>
        <p:sp>
          <p:nvSpPr>
            <p:cNvPr id="23" name="Round Same Side Corner Rectangle 26">
              <a:extLst>
                <a:ext uri="{FF2B5EF4-FFF2-40B4-BE49-F238E27FC236}">
                  <a16:creationId xmlns:a16="http://schemas.microsoft.com/office/drawing/2014/main" id="{E563E2A4-D412-EA72-1CE4-14647A553D3D}"/>
                </a:ext>
              </a:extLst>
            </p:cNvPr>
            <p:cNvSpPr/>
            <p:nvPr/>
          </p:nvSpPr>
          <p:spPr>
            <a:xfrm rot="5400000">
              <a:off x="1184142" y="2475835"/>
              <a:ext cx="55320" cy="553350"/>
            </a:xfrm>
            <a:prstGeom prst="round2SameRect">
              <a:avLst>
                <a:gd name="adj1" fmla="val 50000"/>
                <a:gd name="adj2" fmla="val 0"/>
              </a:avLst>
            </a:prstGeom>
            <a:solidFill>
              <a:srgbClr val="5A0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4" name="Round Same Side Corner Rectangle 28">
              <a:extLst>
                <a:ext uri="{FF2B5EF4-FFF2-40B4-BE49-F238E27FC236}">
                  <a16:creationId xmlns:a16="http://schemas.microsoft.com/office/drawing/2014/main" id="{76AD0E35-EB4B-8DC5-1E19-CC77D37F9AB9}"/>
                </a:ext>
              </a:extLst>
            </p:cNvPr>
            <p:cNvSpPr/>
            <p:nvPr/>
          </p:nvSpPr>
          <p:spPr>
            <a:xfrm rot="5400000">
              <a:off x="9079944" y="4933681"/>
              <a:ext cx="55320" cy="553350"/>
            </a:xfrm>
            <a:prstGeom prst="round2SameRect">
              <a:avLst>
                <a:gd name="adj1" fmla="val 50000"/>
                <a:gd name="adj2" fmla="val 0"/>
              </a:avLst>
            </a:prstGeom>
            <a:solidFill>
              <a:srgbClr val="9F3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5" name="Round Same Side Corner Rectangle 29">
              <a:extLst>
                <a:ext uri="{FF2B5EF4-FFF2-40B4-BE49-F238E27FC236}">
                  <a16:creationId xmlns:a16="http://schemas.microsoft.com/office/drawing/2014/main" id="{23BF9135-0348-B8BC-B951-4B93F97A2087}"/>
                </a:ext>
              </a:extLst>
            </p:cNvPr>
            <p:cNvSpPr/>
            <p:nvPr/>
          </p:nvSpPr>
          <p:spPr>
            <a:xfrm rot="5400000">
              <a:off x="9079943" y="2475835"/>
              <a:ext cx="55320" cy="553350"/>
            </a:xfrm>
            <a:prstGeom prst="round2SameRect">
              <a:avLst>
                <a:gd name="adj1" fmla="val 50000"/>
                <a:gd name="adj2" fmla="val 0"/>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6" name="Round Same Side Corner Rectangle 30">
              <a:extLst>
                <a:ext uri="{FF2B5EF4-FFF2-40B4-BE49-F238E27FC236}">
                  <a16:creationId xmlns:a16="http://schemas.microsoft.com/office/drawing/2014/main" id="{C2FD6C27-A355-AC4B-DDC7-B98B2D31B3E7}"/>
                </a:ext>
              </a:extLst>
            </p:cNvPr>
            <p:cNvSpPr/>
            <p:nvPr/>
          </p:nvSpPr>
          <p:spPr>
            <a:xfrm rot="5400000">
              <a:off x="1242371" y="4924537"/>
              <a:ext cx="55320" cy="553350"/>
            </a:xfrm>
            <a:prstGeom prst="round2SameRect">
              <a:avLst>
                <a:gd name="adj1" fmla="val 50000"/>
                <a:gd name="adj2" fmla="val 0"/>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grpSp>
        <p:nvGrpSpPr>
          <p:cNvPr id="4" name="Grupo 3">
            <a:extLst>
              <a:ext uri="{FF2B5EF4-FFF2-40B4-BE49-F238E27FC236}">
                <a16:creationId xmlns:a16="http://schemas.microsoft.com/office/drawing/2014/main" id="{A545BF81-830D-9341-A774-008B19BFD41B}"/>
              </a:ext>
            </a:extLst>
          </p:cNvPr>
          <p:cNvGrpSpPr/>
          <p:nvPr/>
        </p:nvGrpSpPr>
        <p:grpSpPr>
          <a:xfrm>
            <a:off x="584591" y="183776"/>
            <a:ext cx="10919837" cy="913850"/>
            <a:chOff x="584591" y="183776"/>
            <a:chExt cx="10919837" cy="913850"/>
          </a:xfrm>
        </p:grpSpPr>
        <p:sp>
          <p:nvSpPr>
            <p:cNvPr id="7" name="Google Shape;364;p19">
              <a:extLst>
                <a:ext uri="{FF2B5EF4-FFF2-40B4-BE49-F238E27FC236}">
                  <a16:creationId xmlns:a16="http://schemas.microsoft.com/office/drawing/2014/main" id="{8C6CB08A-D0A7-B91A-52C9-43607510E30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8" name="Google Shape;188;p2" descr="Un conjunto de letras blancas en un fondo blanco&#10;&#10;Descripción generada automáticamente con confianza media">
              <a:extLst>
                <a:ext uri="{FF2B5EF4-FFF2-40B4-BE49-F238E27FC236}">
                  <a16:creationId xmlns:a16="http://schemas.microsoft.com/office/drawing/2014/main" id="{CA6FA2A7-DD85-908A-FD83-A62B17C214D6}"/>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31" name="CuadroTexto 30">
              <a:extLst>
                <a:ext uri="{FF2B5EF4-FFF2-40B4-BE49-F238E27FC236}">
                  <a16:creationId xmlns:a16="http://schemas.microsoft.com/office/drawing/2014/main" id="{3264234B-0258-62D2-47AF-DCC633D6B4CC}"/>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Tree>
    <p:extLst>
      <p:ext uri="{BB962C8B-B14F-4D97-AF65-F5344CB8AC3E}">
        <p14:creationId xmlns:p14="http://schemas.microsoft.com/office/powerpoint/2010/main" val="90862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9"/>
            <a:ext cx="8724817" cy="3772211"/>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81214" y="2887961"/>
              <a:ext cx="3034328"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0" normalizeH="0" baseline="0" noProof="0">
                  <a:ln>
                    <a:noFill/>
                  </a:ln>
                  <a:solidFill>
                    <a:srgbClr val="5A0230"/>
                  </a:solidFill>
                  <a:effectLst/>
                  <a:uLnTx/>
                  <a:uFillTx/>
                  <a:latin typeface="LuloCleanW01-OneBold" panose="02010804020200000003"/>
                </a:rPr>
                <a:t>1. CONTROL INTERNO</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15239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Evaluación del CI</a:t>
              </a:r>
            </a:p>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Administración de Riesgos</a:t>
              </a:r>
            </a:p>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rPr>
                <a:t>Tecnologías de la Información </a:t>
              </a:r>
              <a:endParaRPr kumimoji="0" lang="es-ES" sz="1600" b="0" i="0" u="none" strike="noStrike" kern="0" cap="none" spc="0" normalizeH="0" baseline="0" noProof="0">
                <a:ln>
                  <a:noFill/>
                </a:ln>
                <a:solidFill>
                  <a:schemeClr val="tx1">
                    <a:lumMod val="75000"/>
                    <a:lumOff val="25000"/>
                  </a:schemeClr>
                </a:solidFill>
                <a:effectLst/>
                <a:uLnTx/>
                <a:uFillTx/>
                <a:latin typeface="LuloCleanW01-OneBold"/>
                <a:cs typeface="Arial" panose="020B0604020202020204" pitchFamily="34" charset="0"/>
              </a:endParaRP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5A0230"/>
            </a:solidFill>
            <a:ln w="12700" cap="flat" cmpd="sng" algn="ctr">
              <a:solidFill>
                <a:srgbClr val="5A0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1</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5A0230"/>
            </a:solidFill>
            <a:ln w="12700" cap="flat" cmpd="sng" algn="ctr">
              <a:solidFill>
                <a:srgbClr val="5A0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4" name="Rectángulo 3">
            <a:extLst>
              <a:ext uri="{FF2B5EF4-FFF2-40B4-BE49-F238E27FC236}">
                <a16:creationId xmlns:a16="http://schemas.microsoft.com/office/drawing/2014/main" id="{B8CFF62D-1218-D28E-DC2F-05A26A8D6D77}"/>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5591BD5F-264E-C98F-A41F-8B93C3521C3F}"/>
              </a:ext>
            </a:extLst>
          </p:cNvPr>
          <p:cNvGrpSpPr/>
          <p:nvPr/>
        </p:nvGrpSpPr>
        <p:grpSpPr>
          <a:xfrm>
            <a:off x="584591" y="183776"/>
            <a:ext cx="10919837" cy="913850"/>
            <a:chOff x="584591" y="183776"/>
            <a:chExt cx="10919837" cy="913850"/>
          </a:xfrm>
        </p:grpSpPr>
        <p:sp>
          <p:nvSpPr>
            <p:cNvPr id="10" name="Google Shape;364;p19">
              <a:extLst>
                <a:ext uri="{FF2B5EF4-FFF2-40B4-BE49-F238E27FC236}">
                  <a16:creationId xmlns:a16="http://schemas.microsoft.com/office/drawing/2014/main" id="{A1B4E9EB-4431-3ED4-393F-EE1FDAE3EFBE}"/>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BE8108D9-B8CB-6C6B-5A15-6744AAFC151C}"/>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DD52CCF2-FF4E-3C4D-31A0-0A1FA65EE9E0}"/>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
        <p:nvSpPr>
          <p:cNvPr id="3" name="CuadroTexto 2">
            <a:extLst>
              <a:ext uri="{FF2B5EF4-FFF2-40B4-BE49-F238E27FC236}">
                <a16:creationId xmlns:a16="http://schemas.microsoft.com/office/drawing/2014/main" id="{3967D0DD-8765-739B-8433-BE1FE7DBD779}"/>
              </a:ext>
            </a:extLst>
          </p:cNvPr>
          <p:cNvSpPr txBox="1"/>
          <p:nvPr/>
        </p:nvSpPr>
        <p:spPr>
          <a:xfrm>
            <a:off x="7452469" y="291736"/>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2da. Sesión Ordinaria al 1er. Trimestre 2026</a:t>
            </a:r>
          </a:p>
        </p:txBody>
      </p:sp>
    </p:spTree>
    <p:extLst>
      <p:ext uri="{BB962C8B-B14F-4D97-AF65-F5344CB8AC3E}">
        <p14:creationId xmlns:p14="http://schemas.microsoft.com/office/powerpoint/2010/main" val="632362222"/>
      </p:ext>
    </p:extLst>
  </p:cSld>
  <p:clrMapOvr>
    <a:masterClrMapping/>
  </p:clrMapOvr>
</p:sld>
</file>

<file path=ppt/theme/theme1.xml><?xml version="1.0" encoding="utf-8"?>
<a:theme xmlns:a="http://schemas.openxmlformats.org/drawingml/2006/main" name="Diseño personalizado">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7B1CBC-B4E9-4404-9C90-A9E6806140BA}">
  <we:reference id="wa200005566" version="3.0.0.2" store="es-E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4422F4D54F05C44B17A6C240137677C" ma:contentTypeVersion="9" ma:contentTypeDescription="Crear nuevo documento." ma:contentTypeScope="" ma:versionID="61d6b4a0df725a5960485c834a74efd2">
  <xsd:schema xmlns:xsd="http://www.w3.org/2001/XMLSchema" xmlns:xs="http://www.w3.org/2001/XMLSchema" xmlns:p="http://schemas.microsoft.com/office/2006/metadata/properties" xmlns:ns3="c422174a-3247-4075-b15c-3a8ec976f415" xmlns:ns4="08566584-5784-481e-b5fa-8b16c72dc349" targetNamespace="http://schemas.microsoft.com/office/2006/metadata/properties" ma:root="true" ma:fieldsID="c63ccb9d1e76d02564d34d6c0f60135b" ns3:_="" ns4:_="">
    <xsd:import namespace="c422174a-3247-4075-b15c-3a8ec976f415"/>
    <xsd:import namespace="08566584-5784-481e-b5fa-8b16c72dc349"/>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2174a-3247-4075-b15c-3a8ec976f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566584-5784-481e-b5fa-8b16c72dc349"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422174a-3247-4075-b15c-3a8ec976f415" xsi:nil="true"/>
  </documentManagement>
</p:properties>
</file>

<file path=customXml/itemProps1.xml><?xml version="1.0" encoding="utf-8"?>
<ds:datastoreItem xmlns:ds="http://schemas.openxmlformats.org/officeDocument/2006/customXml" ds:itemID="{11AB549A-A09A-4F34-8156-F24D52EBFAB9}">
  <ds:schemaRefs>
    <ds:schemaRef ds:uri="http://schemas.microsoft.com/sharepoint/v3/contenttype/forms"/>
  </ds:schemaRefs>
</ds:datastoreItem>
</file>

<file path=customXml/itemProps2.xml><?xml version="1.0" encoding="utf-8"?>
<ds:datastoreItem xmlns:ds="http://schemas.openxmlformats.org/officeDocument/2006/customXml" ds:itemID="{F9FB52E4-7540-49CE-B7EF-04F5AB19871E}">
  <ds:schemaRefs>
    <ds:schemaRef ds:uri="08566584-5784-481e-b5fa-8b16c72dc349"/>
    <ds:schemaRef ds:uri="c422174a-3247-4075-b15c-3a8ec976f4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489BB6-228C-4381-8EDD-32E19FB6166A}">
  <ds:schemaRefs>
    <ds:schemaRef ds:uri="http://purl.org/dc/elements/1.1/"/>
    <ds:schemaRef ds:uri="08566584-5784-481e-b5fa-8b16c72dc349"/>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c422174a-3247-4075-b15c-3a8ec976f41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3073</TotalTime>
  <Words>3252</Words>
  <Application>Microsoft Office PowerPoint</Application>
  <PresentationFormat>Panorámica</PresentationFormat>
  <Paragraphs>594</Paragraphs>
  <Slides>37</Slides>
  <Notes>10</Notes>
  <HiddenSlides>0</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37</vt:i4>
      </vt:variant>
    </vt:vector>
  </HeadingPairs>
  <TitlesOfParts>
    <vt:vector size="52" baseType="lpstr">
      <vt:lpstr>Aptos</vt:lpstr>
      <vt:lpstr>Arial</vt:lpstr>
      <vt:lpstr>Calibri</vt:lpstr>
      <vt:lpstr>Calibri Light</vt:lpstr>
      <vt:lpstr>Fira Sans</vt:lpstr>
      <vt:lpstr>Helvetica</vt:lpstr>
      <vt:lpstr>Helvetica Neue</vt:lpstr>
      <vt:lpstr>LuloCleanW01-One</vt:lpstr>
      <vt:lpstr>LuloCleanW01-OneBold</vt:lpstr>
      <vt:lpstr>Tahoma</vt:lpstr>
      <vt:lpstr>Trebuchet MS</vt:lpstr>
      <vt:lpstr>Wingdings</vt:lpstr>
      <vt:lpstr>Diseño personalizado</vt:lpstr>
      <vt:lpstr>1_Diseño personalizado</vt:lpstr>
      <vt:lpstr>Office Theme</vt:lpstr>
      <vt:lpstr>CONTROL INTERNO Comité de Control y Desempeño Institucional</vt:lpstr>
      <vt:lpstr>CONSIDERACIONES. </vt:lpstr>
      <vt:lpstr>VERIFICACIÓN Y DECLARACIÓN DEL QUÓRUM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Clausura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Régimen de control de riesgos de corrupción</dc:title>
  <dc:creator>Victor Alberto Cuevas Acosta</dc:creator>
  <cp:lastModifiedBy>Flor Maria Cota Garcia</cp:lastModifiedBy>
  <cp:revision>100</cp:revision>
  <dcterms:created xsi:type="dcterms:W3CDTF">2023-08-22T17:13:12Z</dcterms:created>
  <dcterms:modified xsi:type="dcterms:W3CDTF">2026-03-27T22:12:20Z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0x010100A4422F4D54F05C44B17A6C240137677C</vt:lpwstr>
  </property>
</Properties>
</file>