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66"/>
    <a:srgbClr val="990033"/>
    <a:srgbClr val="660033"/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DD3EEB-4AA4-4BA6-A487-1176F7A44B28}" v="41" dt="2022-12-20T19:53:27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1A84E-83D5-4707-8882-6CE1F799B7C9}" type="datetimeFigureOut">
              <a:rPr lang="es-ES" smtClean="0"/>
              <a:t>21/12/2022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C7EF5-BE53-46A8-936E-2FE6D2C777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086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b319cc4e8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b319cc4e8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765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b319cc4e8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b319cc4e8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9359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0114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1624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5675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373963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6065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5040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3365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59192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304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2520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1023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376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7435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6256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70135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2728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279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 sz="1867" kern="0" smtClean="0">
                <a:solidFill>
                  <a:srgbClr val="FFFFFF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ES" sz="1867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0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transition>
    <p:fade thruBlk="1"/>
  </p:transition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chemeClr val="lt2"/>
            </a:gs>
            <a:gs pos="100000">
              <a:schemeClr val="lt2"/>
            </a:gs>
          </a:gsLst>
          <a:lin ang="10800025" scaled="0"/>
        </a:gradFill>
        <a:effectLst/>
      </p:bgPr>
    </p:bg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495;p40"/>
          <p:cNvSpPr/>
          <p:nvPr/>
        </p:nvSpPr>
        <p:spPr>
          <a:xfrm>
            <a:off x="9137063" y="3678382"/>
            <a:ext cx="2027255" cy="530926"/>
          </a:xfrm>
          <a:prstGeom prst="homePlate">
            <a:avLst>
              <a:gd name="adj" fmla="val 3203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s-MX" sz="1200" kern="0">
                <a:solidFill>
                  <a:schemeClr val="tx1"/>
                </a:solidFill>
                <a:latin typeface="IBM Plex Sans"/>
                <a:ea typeface="IBM Plex Sans"/>
                <a:cs typeface="IBM Plex Sans"/>
                <a:sym typeface="IBM Plex Sans"/>
              </a:rPr>
              <a:t>ENE, FEB, MAR</a:t>
            </a:r>
          </a:p>
        </p:txBody>
      </p:sp>
      <p:sp>
        <p:nvSpPr>
          <p:cNvPr id="491" name="Google Shape;491;p40"/>
          <p:cNvSpPr txBox="1">
            <a:spLocks noGrp="1"/>
          </p:cNvSpPr>
          <p:nvPr>
            <p:ph type="title"/>
          </p:nvPr>
        </p:nvSpPr>
        <p:spPr>
          <a:xfrm>
            <a:off x="483251" y="662609"/>
            <a:ext cx="8170933" cy="52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algn="l"/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Dirección de Control Institucional</a:t>
            </a:r>
            <a:b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Calendario de Actividades de Administración de Riesgos 2023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Google Shape;495;p40"/>
          <p:cNvSpPr/>
          <p:nvPr/>
        </p:nvSpPr>
        <p:spPr>
          <a:xfrm>
            <a:off x="7272184" y="3682466"/>
            <a:ext cx="2027255" cy="524800"/>
          </a:xfrm>
          <a:prstGeom prst="homePlate">
            <a:avLst>
              <a:gd name="adj" fmla="val 32030"/>
            </a:avLst>
          </a:prstGeom>
          <a:solidFill>
            <a:srgbClr val="FF33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OCT, NOV. DIC</a:t>
            </a:r>
            <a:endParaRPr sz="1333" kern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98" name="Google Shape;498;p40"/>
          <p:cNvSpPr/>
          <p:nvPr/>
        </p:nvSpPr>
        <p:spPr>
          <a:xfrm>
            <a:off x="5387753" y="3680424"/>
            <a:ext cx="2043845" cy="524800"/>
          </a:xfrm>
          <a:prstGeom prst="homePlate">
            <a:avLst>
              <a:gd name="adj" fmla="val 32030"/>
            </a:avLst>
          </a:prstGeom>
          <a:solidFill>
            <a:srgbClr val="FF0066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JUL, AGO. SEP</a:t>
            </a:r>
            <a:endParaRPr sz="1333" kern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1" name="Google Shape;501;p40"/>
          <p:cNvSpPr/>
          <p:nvPr/>
        </p:nvSpPr>
        <p:spPr>
          <a:xfrm>
            <a:off x="3570718" y="3674600"/>
            <a:ext cx="1996001" cy="527253"/>
          </a:xfrm>
          <a:prstGeom prst="homePlate">
            <a:avLst>
              <a:gd name="adj" fmla="val 32030"/>
            </a:avLst>
          </a:prstGeom>
          <a:solidFill>
            <a:srgbClr val="990033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 dirty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ABR, MAY, JUN</a:t>
            </a:r>
            <a:endParaRPr sz="1333" kern="0" dirty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4" name="Google Shape;504;p40"/>
          <p:cNvSpPr/>
          <p:nvPr/>
        </p:nvSpPr>
        <p:spPr>
          <a:xfrm>
            <a:off x="1624923" y="3680425"/>
            <a:ext cx="2101945" cy="524800"/>
          </a:xfrm>
          <a:prstGeom prst="homePlate">
            <a:avLst>
              <a:gd name="adj" fmla="val 32030"/>
            </a:avLst>
          </a:prstGeom>
          <a:solidFill>
            <a:srgbClr val="660033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 dirty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ENE, FEB, MAR</a:t>
            </a:r>
            <a:endParaRPr sz="1333" kern="0" dirty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5" name="Google Shape;505;p40"/>
          <p:cNvSpPr/>
          <p:nvPr/>
        </p:nvSpPr>
        <p:spPr>
          <a:xfrm>
            <a:off x="-1" y="3674600"/>
            <a:ext cx="1828802" cy="532666"/>
          </a:xfrm>
          <a:prstGeom prst="homePlate">
            <a:avLst>
              <a:gd name="adj" fmla="val 32030"/>
            </a:avLst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1333" kern="0">
              <a:solidFill>
                <a:srgbClr val="3E4655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9" name="Google Shape;509;p40"/>
          <p:cNvSpPr txBox="1"/>
          <p:nvPr/>
        </p:nvSpPr>
        <p:spPr>
          <a:xfrm>
            <a:off x="3680096" y="2156920"/>
            <a:ext cx="1651642" cy="1163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1er Trimestre</a:t>
            </a:r>
          </a:p>
          <a:p>
            <a:r>
              <a:rPr lang="es-MX" sz="1050" dirty="0">
                <a:solidFill>
                  <a:schemeClr val="dk1"/>
                </a:solidFill>
                <a:effectLst/>
              </a:rPr>
              <a:t>Presentación</a:t>
            </a:r>
            <a:r>
              <a:rPr lang="es-MX" sz="1050" baseline="0" dirty="0">
                <a:solidFill>
                  <a:schemeClr val="dk1"/>
                </a:solidFill>
                <a:effectLst/>
              </a:rPr>
              <a:t> de: </a:t>
            </a:r>
            <a:endParaRPr lang="es-MX" sz="1050" dirty="0">
              <a:effectLst/>
            </a:endParaRPr>
          </a:p>
          <a:p>
            <a:pPr marL="171450" indent="-171450">
              <a:buFontTx/>
              <a:buChar char="-"/>
            </a:pPr>
            <a:r>
              <a:rPr lang="es-MX" sz="1050" dirty="0">
                <a:solidFill>
                  <a:schemeClr val="dk1"/>
                </a:solidFill>
                <a:effectLst/>
              </a:rPr>
              <a:t>Actualización</a:t>
            </a:r>
          </a:p>
          <a:p>
            <a:pPr marL="171450" indent="-171450">
              <a:buFontTx/>
              <a:buChar char="-"/>
            </a:pPr>
            <a:r>
              <a:rPr lang="es-MX" sz="1050" dirty="0">
                <a:solidFill>
                  <a:schemeClr val="dk1"/>
                </a:solidFill>
                <a:effectLst/>
              </a:rPr>
              <a:t>Priorización de riesgos (titular)</a:t>
            </a:r>
          </a:p>
          <a:p>
            <a:pPr marL="171450" indent="-171450">
              <a:buFontTx/>
              <a:buChar char="-"/>
            </a:pPr>
            <a:r>
              <a:rPr lang="es-MX" sz="1050" dirty="0">
                <a:solidFill>
                  <a:schemeClr val="dk1"/>
                </a:solidFill>
                <a:effectLst/>
              </a:rPr>
              <a:t>Aprobación PTAR 2023.</a:t>
            </a:r>
          </a:p>
        </p:txBody>
      </p:sp>
      <p:cxnSp>
        <p:nvCxnSpPr>
          <p:cNvPr id="518" name="Google Shape;518;p40"/>
          <p:cNvCxnSpPr/>
          <p:nvPr/>
        </p:nvCxnSpPr>
        <p:spPr>
          <a:xfrm flipH="1" flipV="1">
            <a:off x="2674967" y="4164580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9" name="Google Shape;519;p40"/>
          <p:cNvSpPr txBox="1"/>
          <p:nvPr/>
        </p:nvSpPr>
        <p:spPr>
          <a:xfrm>
            <a:off x="1379360" y="4571705"/>
            <a:ext cx="2191358" cy="142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</a:pPr>
            <a:r>
              <a:rPr lang="es-MX" sz="1100" dirty="0">
                <a:latin typeface="Calibri" panose="020F0502020204030204" pitchFamily="34" charset="0"/>
                <a:cs typeface="Calibri" panose="020F0502020204030204" pitchFamily="34" charset="0"/>
              </a:rPr>
              <a:t>-    Capacitación</a:t>
            </a:r>
            <a:r>
              <a:rPr lang="es-MX" sz="1100" baseline="0" dirty="0">
                <a:latin typeface="Calibri" panose="020F0502020204030204" pitchFamily="34" charset="0"/>
                <a:cs typeface="Calibri" panose="020F0502020204030204" pitchFamily="34" charset="0"/>
              </a:rPr>
              <a:t> por parte de la DGDA. </a:t>
            </a:r>
          </a:p>
          <a:p>
            <a:pPr>
              <a:buClr>
                <a:srgbClr val="000000"/>
              </a:buClr>
            </a:pPr>
            <a:r>
              <a:rPr lang="es-MX" sz="1100" kern="0" dirty="0">
                <a:latin typeface="Calibri" panose="020F0502020204030204" pitchFamily="34" charset="0"/>
                <a:ea typeface="IBM Plex Sans"/>
                <a:cs typeface="Calibri" panose="020F0502020204030204" pitchFamily="34" charset="0"/>
                <a:sym typeface="IBM Plex Sans"/>
              </a:rPr>
              <a:t>-    Mesas de trabajo institucionales.</a:t>
            </a:r>
          </a:p>
          <a:p>
            <a:pPr>
              <a:buClr>
                <a:srgbClr val="000000"/>
              </a:buClr>
            </a:pPr>
            <a:r>
              <a:rPr lang="es-MX" sz="1100" kern="0" dirty="0">
                <a:latin typeface="Calibri" panose="020F0502020204030204" pitchFamily="34" charset="0"/>
                <a:ea typeface="IBM Plex Sans"/>
                <a:cs typeface="Calibri" panose="020F0502020204030204" pitchFamily="34" charset="0"/>
                <a:sym typeface="IBM Plex Sans"/>
              </a:rPr>
              <a:t>-    Asesorías.</a:t>
            </a:r>
          </a:p>
          <a:p>
            <a:pPr marL="171450" indent="-171450">
              <a:buFontTx/>
              <a:buChar char="-"/>
            </a:pPr>
            <a:r>
              <a:rPr lang="es-MX" sz="1100" baseline="0" dirty="0">
                <a:latin typeface="Calibri" panose="020F0502020204030204" pitchFamily="34" charset="0"/>
                <a:cs typeface="Calibri" panose="020F0502020204030204" pitchFamily="34" charset="0"/>
              </a:rPr>
              <a:t>Solicitar a UAS validación o actualización de sus riesgos.</a:t>
            </a:r>
          </a:p>
          <a:p>
            <a:pPr marL="171450" indent="-171450">
              <a:buFontTx/>
              <a:buChar char="-"/>
            </a:pPr>
            <a:r>
              <a:rPr lang="es-MX" sz="1100" baseline="0" dirty="0">
                <a:latin typeface="Calibri" panose="020F0502020204030204" pitchFamily="34" charset="0"/>
                <a:cs typeface="Calibri" panose="020F0502020204030204" pitchFamily="34" charset="0"/>
              </a:rPr>
              <a:t>Elaboración de inventario y mapa de riesgos. </a:t>
            </a:r>
          </a:p>
          <a:p>
            <a:pPr marL="171450" indent="-171450">
              <a:buFontTx/>
              <a:buChar char="-"/>
            </a:pPr>
            <a:r>
              <a:rPr lang="es-MX" sz="1100" baseline="0" dirty="0">
                <a:latin typeface="Calibri" panose="020F0502020204030204" pitchFamily="34" charset="0"/>
                <a:cs typeface="Calibri" panose="020F0502020204030204" pitchFamily="34" charset="0"/>
              </a:rPr>
              <a:t>Elaboración de PTAR.</a:t>
            </a:r>
            <a:r>
              <a:rPr lang="es-MX" sz="1100" kern="0" dirty="0">
                <a:latin typeface="Calibri" panose="020F0502020204030204" pitchFamily="34" charset="0"/>
                <a:ea typeface="IBM Plex Sans"/>
                <a:cs typeface="Calibri" panose="020F0502020204030204" pitchFamily="34" charset="0"/>
                <a:sym typeface="IBM Plex Sans"/>
              </a:rPr>
              <a:t> </a:t>
            </a:r>
            <a:endParaRPr sz="1100" kern="0" dirty="0">
              <a:latin typeface="Calibri" panose="020F0502020204030204" pitchFamily="34" charset="0"/>
              <a:ea typeface="IBM Plex Sans"/>
              <a:cs typeface="Calibri" panose="020F0502020204030204" pitchFamily="34" charset="0"/>
              <a:sym typeface="IBM Plex Sans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455" y="505939"/>
            <a:ext cx="1815817" cy="498046"/>
          </a:xfrm>
          <a:prstGeom prst="rect">
            <a:avLst/>
          </a:prstGeom>
        </p:spPr>
      </p:pic>
      <p:sp>
        <p:nvSpPr>
          <p:cNvPr id="42" name="CuadroTexto 30">
            <a:extLst>
              <a:ext uri="{FF2B5EF4-FFF2-40B4-BE49-F238E27FC236}">
                <a16:creationId xmlns:a16="http://schemas.microsoft.com/office/drawing/2014/main" id="{7C034E20-9023-444B-97E1-8E92F2FE493E}"/>
              </a:ext>
            </a:extLst>
          </p:cNvPr>
          <p:cNvSpPr txBox="1"/>
          <p:nvPr/>
        </p:nvSpPr>
        <p:spPr>
          <a:xfrm>
            <a:off x="410990" y="1287010"/>
            <a:ext cx="6276837" cy="37992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aseline="0" dirty="0">
                <a:solidFill>
                  <a:schemeClr val="tx1"/>
                </a:solidFill>
              </a:rPr>
              <a:t>Seguimiento e implementación de actividades para la </a:t>
            </a:r>
            <a:r>
              <a:rPr lang="es-MX" sz="1200" dirty="0">
                <a:solidFill>
                  <a:schemeClr val="tx1"/>
                </a:solidFill>
              </a:rPr>
              <a:t>G</a:t>
            </a:r>
            <a:r>
              <a:rPr lang="es-MX" sz="1200" baseline="0" dirty="0">
                <a:solidFill>
                  <a:schemeClr val="tx1"/>
                </a:solidFill>
              </a:rPr>
              <a:t>estión de Riesgos</a:t>
            </a:r>
            <a:r>
              <a:rPr lang="es-MX" sz="1050" baseline="0" dirty="0">
                <a:solidFill>
                  <a:schemeClr val="tx1"/>
                </a:solidFill>
              </a:rPr>
              <a:t>.</a:t>
            </a:r>
          </a:p>
          <a:p>
            <a:endParaRPr lang="es-MX" sz="1100" baseline="0" dirty="0"/>
          </a:p>
        </p:txBody>
      </p:sp>
      <p:cxnSp>
        <p:nvCxnSpPr>
          <p:cNvPr id="48" name="Google Shape;518;p40"/>
          <p:cNvCxnSpPr/>
          <p:nvPr/>
        </p:nvCxnSpPr>
        <p:spPr>
          <a:xfrm flipH="1" flipV="1">
            <a:off x="4504988" y="4164581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" name="Rectángulo 2"/>
          <p:cNvSpPr/>
          <p:nvPr/>
        </p:nvSpPr>
        <p:spPr>
          <a:xfrm>
            <a:off x="3474127" y="4577740"/>
            <a:ext cx="206357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Tx/>
              <a:buChar char="-"/>
            </a:pPr>
            <a:r>
              <a:rPr lang="es-MX" sz="1100" kern="0">
                <a:solidFill>
                  <a:prstClr val="black"/>
                </a:solidFill>
                <a:latin typeface="Calibri" panose="020F0502020204030204"/>
              </a:rPr>
              <a:t>Implementación y Seguimiento de los Controles aprobados en el PTAR.</a:t>
            </a:r>
          </a:p>
        </p:txBody>
      </p:sp>
      <p:sp>
        <p:nvSpPr>
          <p:cNvPr id="50" name="Google Shape;509;p40"/>
          <p:cNvSpPr txBox="1"/>
          <p:nvPr/>
        </p:nvSpPr>
        <p:spPr>
          <a:xfrm>
            <a:off x="5566719" y="2171432"/>
            <a:ext cx="1587095" cy="1163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2do Trimestre</a:t>
            </a:r>
          </a:p>
          <a:p>
            <a:r>
              <a:rPr lang="es-ES" sz="1050" dirty="0"/>
              <a:t>Presentación del Reporte de Avance trimestral de: 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Inventario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Mapa de riesgos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PTAR</a:t>
            </a:r>
            <a:r>
              <a:rPr lang="es-MX" sz="1050" dirty="0">
                <a:solidFill>
                  <a:schemeClr val="dk1"/>
                </a:solidFill>
                <a:effectLst/>
              </a:rPr>
              <a:t>.</a:t>
            </a:r>
          </a:p>
        </p:txBody>
      </p:sp>
      <p:sp>
        <p:nvSpPr>
          <p:cNvPr id="51" name="Google Shape;509;p40"/>
          <p:cNvSpPr txBox="1"/>
          <p:nvPr/>
        </p:nvSpPr>
        <p:spPr>
          <a:xfrm>
            <a:off x="7352986" y="2171431"/>
            <a:ext cx="1587095" cy="1163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3er Trimestre</a:t>
            </a:r>
          </a:p>
          <a:p>
            <a:r>
              <a:rPr lang="es-ES" sz="1050" dirty="0"/>
              <a:t>Presentación del Reporte de Avance trimestral de : 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Inventario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Mapa de riesgos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PTAR</a:t>
            </a:r>
            <a:r>
              <a:rPr lang="es-MX" sz="1050" dirty="0">
                <a:solidFill>
                  <a:schemeClr val="dk1"/>
                </a:solidFill>
                <a:effectLst/>
              </a:rPr>
              <a:t>.</a:t>
            </a:r>
          </a:p>
        </p:txBody>
      </p:sp>
      <p:sp>
        <p:nvSpPr>
          <p:cNvPr id="52" name="Rectángulo 51"/>
          <p:cNvSpPr/>
          <p:nvPr/>
        </p:nvSpPr>
        <p:spPr>
          <a:xfrm>
            <a:off x="5459516" y="4581111"/>
            <a:ext cx="20635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Tx/>
              <a:buChar char="-"/>
            </a:pPr>
            <a:r>
              <a:rPr lang="es-MX" sz="1100" kern="0">
                <a:solidFill>
                  <a:prstClr val="black"/>
                </a:solidFill>
                <a:latin typeface="Calibri" panose="020F0502020204030204"/>
              </a:rPr>
              <a:t>Solicitar a UAS validación o actualización de sus riesgos.</a:t>
            </a:r>
          </a:p>
          <a:p>
            <a:pPr marL="171450" lvl="0" indent="-171450">
              <a:buFontTx/>
              <a:buChar char="-"/>
            </a:pPr>
            <a:r>
              <a:rPr lang="es-MX" sz="1100" kern="0">
                <a:solidFill>
                  <a:prstClr val="black"/>
                </a:solidFill>
                <a:latin typeface="Calibri" panose="020F0502020204030204"/>
              </a:rPr>
              <a:t>Mesas de Trabajos Institucional.</a:t>
            </a:r>
          </a:p>
        </p:txBody>
      </p:sp>
      <p:cxnSp>
        <p:nvCxnSpPr>
          <p:cNvPr id="53" name="Google Shape;518;p40"/>
          <p:cNvCxnSpPr/>
          <p:nvPr/>
        </p:nvCxnSpPr>
        <p:spPr>
          <a:xfrm flipH="1" flipV="1">
            <a:off x="6360266" y="4164582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4" name="Google Shape;509;p40"/>
          <p:cNvSpPr txBox="1"/>
          <p:nvPr/>
        </p:nvSpPr>
        <p:spPr>
          <a:xfrm>
            <a:off x="9165397" y="2104637"/>
            <a:ext cx="2027255" cy="1230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4to Trimestre</a:t>
            </a:r>
          </a:p>
          <a:p>
            <a:r>
              <a:rPr lang="es-ES" sz="1050" dirty="0"/>
              <a:t>Presentación de:</a:t>
            </a:r>
          </a:p>
          <a:p>
            <a:r>
              <a:rPr lang="es-ES" sz="1050" dirty="0"/>
              <a:t>- Reporta Anual de comportamiento de los riesgos. </a:t>
            </a:r>
            <a:endParaRPr lang="es-MX" sz="1050" dirty="0">
              <a:solidFill>
                <a:schemeClr val="dk1"/>
              </a:solidFill>
              <a:effectLst/>
            </a:endParaRPr>
          </a:p>
          <a:p>
            <a:pPr marL="171450" indent="-171450">
              <a:buFontTx/>
              <a:buChar char="-"/>
            </a:pPr>
            <a:r>
              <a:rPr lang="es-ES" sz="1050" dirty="0"/>
              <a:t>Plan Anual de Control Interno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300417" y="4506449"/>
            <a:ext cx="1965042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es-ES" sz="105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Solicitar a UAS validación o actualización de sus riesgos.</a:t>
            </a:r>
          </a:p>
          <a:p>
            <a:pPr marL="171450" indent="-171450">
              <a:buFontTx/>
              <a:buChar char="-"/>
            </a:pPr>
            <a:r>
              <a:rPr lang="es-ES" sz="105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Mesas de trabajo.</a:t>
            </a:r>
          </a:p>
          <a:p>
            <a:pPr marL="171450" indent="-171450">
              <a:buFontTx/>
              <a:buChar char="-"/>
            </a:pPr>
            <a:r>
              <a:rPr lang="es-ES" sz="1050" b="1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</a:t>
            </a:r>
            <a:r>
              <a:rPr lang="es-ES" sz="1050" b="1" i="0" u="none" strike="noStrike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050" b="1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reporte anual de Riesgos.</a:t>
            </a:r>
          </a:p>
        </p:txBody>
      </p:sp>
      <p:cxnSp>
        <p:nvCxnSpPr>
          <p:cNvPr id="57" name="Google Shape;518;p40"/>
          <p:cNvCxnSpPr/>
          <p:nvPr/>
        </p:nvCxnSpPr>
        <p:spPr>
          <a:xfrm flipH="1" flipV="1">
            <a:off x="8282938" y="4164582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" name="CuadroTexto 1"/>
          <p:cNvSpPr txBox="1"/>
          <p:nvPr/>
        </p:nvSpPr>
        <p:spPr>
          <a:xfrm>
            <a:off x="9849864" y="3428257"/>
            <a:ext cx="15486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2024</a:t>
            </a:r>
            <a:endParaRPr lang="es-MX" sz="1200" b="1"/>
          </a:p>
        </p:txBody>
      </p:sp>
    </p:spTree>
    <p:extLst>
      <p:ext uri="{BB962C8B-B14F-4D97-AF65-F5344CB8AC3E}">
        <p14:creationId xmlns:p14="http://schemas.microsoft.com/office/powerpoint/2010/main" val="377274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chemeClr val="lt2"/>
            </a:gs>
            <a:gs pos="100000">
              <a:schemeClr val="lt2"/>
            </a:gs>
          </a:gsLst>
          <a:lin ang="10800025" scaled="0"/>
        </a:gradFill>
        <a:effectLst/>
      </p:bgPr>
    </p:bg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495;p40"/>
          <p:cNvSpPr/>
          <p:nvPr/>
        </p:nvSpPr>
        <p:spPr>
          <a:xfrm>
            <a:off x="9137063" y="3678382"/>
            <a:ext cx="2027255" cy="530926"/>
          </a:xfrm>
          <a:prstGeom prst="homePlate">
            <a:avLst>
              <a:gd name="adj" fmla="val 3203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s-MX" sz="1200" kern="0">
                <a:solidFill>
                  <a:schemeClr val="tx1"/>
                </a:solidFill>
                <a:latin typeface="IBM Plex Sans"/>
                <a:ea typeface="IBM Plex Sans"/>
                <a:cs typeface="IBM Plex Sans"/>
                <a:sym typeface="IBM Plex Sans"/>
              </a:rPr>
              <a:t>ENE, FEB, MAR</a:t>
            </a:r>
          </a:p>
        </p:txBody>
      </p:sp>
      <p:sp>
        <p:nvSpPr>
          <p:cNvPr id="495" name="Google Shape;495;p40"/>
          <p:cNvSpPr/>
          <p:nvPr/>
        </p:nvSpPr>
        <p:spPr>
          <a:xfrm>
            <a:off x="7272184" y="3682466"/>
            <a:ext cx="2027255" cy="524800"/>
          </a:xfrm>
          <a:prstGeom prst="homePlate">
            <a:avLst>
              <a:gd name="adj" fmla="val 32030"/>
            </a:avLst>
          </a:prstGeom>
          <a:solidFill>
            <a:srgbClr val="FF00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OCT, NOV. DIC</a:t>
            </a:r>
            <a:endParaRPr sz="1333" kern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98" name="Google Shape;498;p40"/>
          <p:cNvSpPr/>
          <p:nvPr/>
        </p:nvSpPr>
        <p:spPr>
          <a:xfrm>
            <a:off x="5387753" y="3680424"/>
            <a:ext cx="2043845" cy="524800"/>
          </a:xfrm>
          <a:prstGeom prst="homePlate">
            <a:avLst>
              <a:gd name="adj" fmla="val 32030"/>
            </a:avLst>
          </a:prstGeom>
          <a:solidFill>
            <a:srgbClr val="FF0066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 dirty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JUL, AGO. SEP</a:t>
            </a:r>
            <a:endParaRPr sz="1333" kern="0" dirty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1" name="Google Shape;501;p40"/>
          <p:cNvSpPr/>
          <p:nvPr/>
        </p:nvSpPr>
        <p:spPr>
          <a:xfrm>
            <a:off x="3570718" y="3674600"/>
            <a:ext cx="1996001" cy="527253"/>
          </a:xfrm>
          <a:prstGeom prst="homePlate">
            <a:avLst>
              <a:gd name="adj" fmla="val 32030"/>
            </a:avLst>
          </a:prstGeom>
          <a:solidFill>
            <a:srgbClr val="990033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ABR, MAY, JUN</a:t>
            </a:r>
            <a:endParaRPr sz="1333" kern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4" name="Google Shape;504;p40"/>
          <p:cNvSpPr/>
          <p:nvPr/>
        </p:nvSpPr>
        <p:spPr>
          <a:xfrm>
            <a:off x="1624923" y="3680425"/>
            <a:ext cx="2101945" cy="524800"/>
          </a:xfrm>
          <a:prstGeom prst="homePlate">
            <a:avLst>
              <a:gd name="adj" fmla="val 32030"/>
            </a:avLst>
          </a:prstGeom>
          <a:solidFill>
            <a:srgbClr val="660033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365733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1333" kern="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rPr>
              <a:t>ENE, FEB, MAR</a:t>
            </a:r>
            <a:endParaRPr sz="1333" kern="0">
              <a:solidFill>
                <a:srgbClr val="FFFFFF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5" name="Google Shape;505;p40"/>
          <p:cNvSpPr/>
          <p:nvPr/>
        </p:nvSpPr>
        <p:spPr>
          <a:xfrm>
            <a:off x="-1" y="3674600"/>
            <a:ext cx="1828802" cy="532666"/>
          </a:xfrm>
          <a:prstGeom prst="homePlate">
            <a:avLst>
              <a:gd name="adj" fmla="val 32030"/>
            </a:avLst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1333" kern="0">
              <a:solidFill>
                <a:srgbClr val="3E4655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455" y="505939"/>
            <a:ext cx="1815817" cy="49804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9849864" y="3428257"/>
            <a:ext cx="15486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2024</a:t>
            </a:r>
            <a:endParaRPr lang="es-MX" sz="1200" b="1" dirty="0"/>
          </a:p>
        </p:txBody>
      </p:sp>
      <p:sp>
        <p:nvSpPr>
          <p:cNvPr id="24" name="Google Shape;509;p40"/>
          <p:cNvSpPr txBox="1"/>
          <p:nvPr/>
        </p:nvSpPr>
        <p:spPr>
          <a:xfrm>
            <a:off x="3460899" y="2134082"/>
            <a:ext cx="1651642" cy="1294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1er Trimestre</a:t>
            </a:r>
          </a:p>
          <a:p>
            <a:r>
              <a:rPr lang="es-MX" sz="1050" dirty="0">
                <a:solidFill>
                  <a:schemeClr val="dk1"/>
                </a:solidFill>
              </a:rPr>
              <a:t>Presentación de: </a:t>
            </a:r>
            <a:endParaRPr lang="es-MX" sz="1050" dirty="0"/>
          </a:p>
          <a:p>
            <a:pPr marL="171450" indent="-171450">
              <a:buFontTx/>
              <a:buChar char="-"/>
              <a:defRPr/>
            </a:pPr>
            <a:r>
              <a:rPr lang="es-MX" sz="1050" dirty="0">
                <a:solidFill>
                  <a:schemeClr val="dk1"/>
                </a:solidFill>
              </a:rPr>
              <a:t>Reporte de avance de actividades del </a:t>
            </a:r>
            <a:r>
              <a:rPr lang="es-MX" sz="1050" kern="0" dirty="0">
                <a:solidFill>
                  <a:prstClr val="black"/>
                </a:solidFill>
              </a:rPr>
              <a:t>PTCI 2023</a:t>
            </a:r>
            <a:r>
              <a:rPr lang="es-MX" sz="1050" kern="0" dirty="0">
                <a:solidFill>
                  <a:schemeClr val="dk1"/>
                </a:solidFill>
              </a:rPr>
              <a:t> </a:t>
            </a:r>
            <a:r>
              <a:rPr lang="es-MX" sz="1050" i="1" kern="0" dirty="0">
                <a:solidFill>
                  <a:schemeClr val="dk1"/>
                </a:solidFill>
              </a:rPr>
              <a:t>al</a:t>
            </a:r>
            <a:r>
              <a:rPr lang="es-MX" sz="1050" i="1" dirty="0">
                <a:solidFill>
                  <a:schemeClr val="dk1"/>
                </a:solidFill>
              </a:rPr>
              <a:t> primer trimestre </a:t>
            </a:r>
            <a:r>
              <a:rPr lang="es-MX" sz="1050" dirty="0">
                <a:solidFill>
                  <a:schemeClr val="dk1"/>
                </a:solidFill>
              </a:rPr>
              <a:t>(Autoevaluación 2022)</a:t>
            </a:r>
            <a:r>
              <a:rPr lang="es-MX" sz="1050" dirty="0">
                <a:solidFill>
                  <a:schemeClr val="dk1"/>
                </a:solidFill>
                <a:effectLst/>
              </a:rPr>
              <a:t>.</a:t>
            </a:r>
          </a:p>
        </p:txBody>
      </p:sp>
      <p:sp>
        <p:nvSpPr>
          <p:cNvPr id="25" name="Google Shape;509;p40"/>
          <p:cNvSpPr txBox="1"/>
          <p:nvPr/>
        </p:nvSpPr>
        <p:spPr>
          <a:xfrm>
            <a:off x="5270179" y="2134082"/>
            <a:ext cx="1651642" cy="1168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2do Trimestre</a:t>
            </a:r>
          </a:p>
          <a:p>
            <a:r>
              <a:rPr lang="es-MX" sz="1050" dirty="0">
                <a:solidFill>
                  <a:schemeClr val="dk1"/>
                </a:solidFill>
              </a:rPr>
              <a:t>Presentación de: </a:t>
            </a:r>
            <a:endParaRPr lang="es-MX" sz="1050" dirty="0"/>
          </a:p>
          <a:p>
            <a:pPr marL="171450" indent="-171450">
              <a:buFontTx/>
              <a:buChar char="-"/>
              <a:defRPr/>
            </a:pPr>
            <a:r>
              <a:rPr lang="es-MX" sz="1050" dirty="0">
                <a:solidFill>
                  <a:schemeClr val="dk1"/>
                </a:solidFill>
              </a:rPr>
              <a:t>Reporte de avance de actividades del </a:t>
            </a:r>
            <a:r>
              <a:rPr lang="es-MX" sz="1050" kern="0" dirty="0">
                <a:solidFill>
                  <a:prstClr val="black"/>
                </a:solidFill>
              </a:rPr>
              <a:t>PTCI</a:t>
            </a:r>
            <a:r>
              <a:rPr lang="es-MX" sz="1050" dirty="0">
                <a:solidFill>
                  <a:schemeClr val="dk1"/>
                </a:solidFill>
              </a:rPr>
              <a:t> 2023 </a:t>
            </a:r>
            <a:r>
              <a:rPr lang="es-MX" sz="1050" i="1" dirty="0">
                <a:solidFill>
                  <a:schemeClr val="dk1"/>
                </a:solidFill>
              </a:rPr>
              <a:t>al segundo trimestre. </a:t>
            </a:r>
            <a:r>
              <a:rPr lang="es-MX" sz="1050" dirty="0">
                <a:solidFill>
                  <a:schemeClr val="dk1"/>
                </a:solidFill>
              </a:rPr>
              <a:t>(Autoevaluación 2022)</a:t>
            </a:r>
          </a:p>
        </p:txBody>
      </p:sp>
      <p:sp>
        <p:nvSpPr>
          <p:cNvPr id="26" name="Google Shape;509;p40"/>
          <p:cNvSpPr txBox="1"/>
          <p:nvPr/>
        </p:nvSpPr>
        <p:spPr>
          <a:xfrm>
            <a:off x="7368942" y="2407147"/>
            <a:ext cx="1616392" cy="10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s-MX" sz="105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3er Trimestre</a:t>
            </a:r>
          </a:p>
          <a:p>
            <a:r>
              <a:rPr lang="es-MX" sz="1050" dirty="0">
                <a:solidFill>
                  <a:schemeClr val="dk1"/>
                </a:solidFill>
              </a:rPr>
              <a:t>Presentación de: </a:t>
            </a:r>
            <a:endParaRPr lang="es-MX" sz="1050" dirty="0"/>
          </a:p>
          <a:p>
            <a:pPr marL="171450" indent="-171450">
              <a:buFontTx/>
              <a:buChar char="-"/>
              <a:defRPr/>
            </a:pPr>
            <a:r>
              <a:rPr lang="es-MX" sz="1050" dirty="0">
                <a:solidFill>
                  <a:schemeClr val="dk1"/>
                </a:solidFill>
              </a:rPr>
              <a:t>Reporte de avance de actividades del PTCI 2023 al tercer trimestre (Autoevaluación 2022)</a:t>
            </a:r>
          </a:p>
        </p:txBody>
      </p:sp>
      <p:sp>
        <p:nvSpPr>
          <p:cNvPr id="27" name="Google Shape;509;p40"/>
          <p:cNvSpPr txBox="1"/>
          <p:nvPr/>
        </p:nvSpPr>
        <p:spPr>
          <a:xfrm>
            <a:off x="9432455" y="2251383"/>
            <a:ext cx="1966079" cy="1025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endParaRPr lang="es-ES" sz="1050" dirty="0"/>
          </a:p>
          <a:p>
            <a:endParaRPr lang="es-ES" sz="1050" dirty="0"/>
          </a:p>
          <a:p>
            <a:r>
              <a:rPr lang="es-MX" sz="105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COCODI 4to Trimestre</a:t>
            </a:r>
          </a:p>
          <a:p>
            <a:r>
              <a:rPr lang="es-ES" sz="1050" dirty="0"/>
              <a:t>Presentación de: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Plan Anual de Control Interno</a:t>
            </a:r>
          </a:p>
          <a:p>
            <a:pPr marL="171450" indent="-171450">
              <a:buFontTx/>
              <a:buChar char="-"/>
            </a:pPr>
            <a:r>
              <a:rPr lang="es-ES" sz="1050" dirty="0"/>
              <a:t>Informe Anual del estado que guarda el Sistema de Control Interno Institucional. </a:t>
            </a:r>
            <a:endParaRPr lang="es-MX" sz="1050" dirty="0">
              <a:solidFill>
                <a:schemeClr val="dk1"/>
              </a:solidFill>
              <a:effectLst/>
            </a:endParaRPr>
          </a:p>
        </p:txBody>
      </p:sp>
      <p:sp>
        <p:nvSpPr>
          <p:cNvPr id="29" name="Google Shape;491;p40"/>
          <p:cNvSpPr txBox="1">
            <a:spLocks/>
          </p:cNvSpPr>
          <p:nvPr/>
        </p:nvSpPr>
        <p:spPr>
          <a:xfrm>
            <a:off x="561489" y="564154"/>
            <a:ext cx="8014457" cy="5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r>
              <a:rPr lang="es-ES" sz="1800" kern="0" dirty="0">
                <a:latin typeface="Arial" panose="020B0604020202020204" pitchFamily="34" charset="0"/>
                <a:cs typeface="Arial" panose="020B0604020202020204" pitchFamily="34" charset="0"/>
              </a:rPr>
              <a:t>Dirección de Control Institucional</a:t>
            </a:r>
            <a:br>
              <a:rPr lang="es-ES" sz="18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kern="0" dirty="0">
                <a:latin typeface="Arial" panose="020B0604020202020204" pitchFamily="34" charset="0"/>
                <a:cs typeface="Arial" panose="020B0604020202020204" pitchFamily="34" charset="0"/>
              </a:rPr>
              <a:t>Calendario de Actividades para el Proceso de Autoevaluación 2023. </a:t>
            </a:r>
          </a:p>
        </p:txBody>
      </p:sp>
      <p:sp>
        <p:nvSpPr>
          <p:cNvPr id="30" name="Google Shape;507;p40"/>
          <p:cNvSpPr txBox="1"/>
          <p:nvPr/>
        </p:nvSpPr>
        <p:spPr>
          <a:xfrm>
            <a:off x="1604141" y="4556728"/>
            <a:ext cx="1779936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171450" indent="-171450">
              <a:buFontTx/>
              <a:buChar char="-"/>
            </a:pPr>
            <a:r>
              <a:rPr lang="es-MX" sz="1100" dirty="0">
                <a:latin typeface="Calibri" panose="020F0502020204030204" pitchFamily="34" charset="0"/>
                <a:cs typeface="Calibri" panose="020F0502020204030204" pitchFamily="34" charset="0"/>
              </a:rPr>
              <a:t>Presentación y aprobación  del PTCI 2023 al COCODI.</a:t>
            </a:r>
          </a:p>
          <a:p>
            <a:pPr marL="171450" indent="-171450">
              <a:buFontTx/>
              <a:buChar char="-"/>
            </a:pPr>
            <a:r>
              <a:rPr lang="es-MX" sz="1100" dirty="0">
                <a:latin typeface="Calibri" panose="020F0502020204030204" pitchFamily="34" charset="0"/>
                <a:cs typeface="Calibri" panose="020F0502020204030204" pitchFamily="34" charset="0"/>
              </a:rPr>
              <a:t>Implementación de acciones.</a:t>
            </a:r>
          </a:p>
        </p:txBody>
      </p:sp>
      <p:cxnSp>
        <p:nvCxnSpPr>
          <p:cNvPr id="31" name="Google Shape;518;p40"/>
          <p:cNvCxnSpPr/>
          <p:nvPr/>
        </p:nvCxnSpPr>
        <p:spPr>
          <a:xfrm flipH="1" flipV="1">
            <a:off x="2346134" y="4157156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2" name="Google Shape;518;p40"/>
          <p:cNvCxnSpPr/>
          <p:nvPr/>
        </p:nvCxnSpPr>
        <p:spPr>
          <a:xfrm flipV="1">
            <a:off x="6993572" y="4157158"/>
            <a:ext cx="1" cy="8091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" name="Rectángulo 32"/>
          <p:cNvSpPr/>
          <p:nvPr/>
        </p:nvSpPr>
        <p:spPr>
          <a:xfrm>
            <a:off x="6409675" y="5055809"/>
            <a:ext cx="12779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Tx/>
              <a:buChar char="-"/>
              <a:defRPr/>
            </a:pPr>
            <a:r>
              <a:rPr lang="es-MX" sz="1100" ker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Capacitación autoevaluación 2023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7268153" y="4501201"/>
            <a:ext cx="13044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Tx/>
              <a:buChar char="-"/>
              <a:defRPr/>
            </a:pPr>
            <a:r>
              <a:rPr lang="es-MX" sz="1100" ker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Planeación autoevaluación 2023</a:t>
            </a:r>
          </a:p>
        </p:txBody>
      </p:sp>
      <p:cxnSp>
        <p:nvCxnSpPr>
          <p:cNvPr id="35" name="Google Shape;518;p40"/>
          <p:cNvCxnSpPr/>
          <p:nvPr/>
        </p:nvCxnSpPr>
        <p:spPr>
          <a:xfrm flipH="1" flipV="1">
            <a:off x="7933448" y="4157157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" name="Rectángulo 35"/>
          <p:cNvSpPr/>
          <p:nvPr/>
        </p:nvSpPr>
        <p:spPr>
          <a:xfrm>
            <a:off x="7939987" y="5055809"/>
            <a:ext cx="15557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Tx/>
              <a:buChar char="-"/>
              <a:defRPr/>
            </a:pPr>
            <a:r>
              <a:rPr lang="es-MX" sz="1100" ker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Ejecución autoevaluación 2023</a:t>
            </a:r>
          </a:p>
        </p:txBody>
      </p:sp>
      <p:cxnSp>
        <p:nvCxnSpPr>
          <p:cNvPr id="37" name="Google Shape;518;p40"/>
          <p:cNvCxnSpPr/>
          <p:nvPr/>
        </p:nvCxnSpPr>
        <p:spPr>
          <a:xfrm flipV="1">
            <a:off x="8436226" y="4165172"/>
            <a:ext cx="1" cy="8091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8" name="Google Shape;518;p40"/>
          <p:cNvCxnSpPr/>
          <p:nvPr/>
        </p:nvCxnSpPr>
        <p:spPr>
          <a:xfrm flipH="1" flipV="1">
            <a:off x="8937149" y="4165172"/>
            <a:ext cx="928" cy="3418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" name="Rectángulo 38"/>
          <p:cNvSpPr/>
          <p:nvPr/>
        </p:nvSpPr>
        <p:spPr>
          <a:xfrm>
            <a:off x="8470704" y="4510680"/>
            <a:ext cx="1454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  <a:defRPr/>
            </a:pPr>
            <a:r>
              <a:rPr lang="es-MX" sz="11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Entrega de informe de autoevaluación 2023</a:t>
            </a:r>
          </a:p>
        </p:txBody>
      </p:sp>
      <p:sp>
        <p:nvSpPr>
          <p:cNvPr id="3" name="CuadroTexto 30">
            <a:extLst>
              <a:ext uri="{FF2B5EF4-FFF2-40B4-BE49-F238E27FC236}">
                <a16:creationId xmlns:a16="http://schemas.microsoft.com/office/drawing/2014/main" id="{B2DED908-6A98-3980-F587-3125BA5AF8F7}"/>
              </a:ext>
            </a:extLst>
          </p:cNvPr>
          <p:cNvSpPr txBox="1"/>
          <p:nvPr/>
        </p:nvSpPr>
        <p:spPr>
          <a:xfrm>
            <a:off x="561489" y="1140391"/>
            <a:ext cx="5677187" cy="27101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baseline="0" dirty="0">
                <a:solidFill>
                  <a:schemeClr val="tx1"/>
                </a:solidFill>
              </a:rPr>
              <a:t>Seguimiento e implementación de actividades para la </a:t>
            </a:r>
            <a:r>
              <a:rPr lang="es-MX" sz="1200" b="1" dirty="0">
                <a:solidFill>
                  <a:schemeClr val="tx1"/>
                </a:solidFill>
              </a:rPr>
              <a:t>Autoevaluación.</a:t>
            </a:r>
            <a:endParaRPr lang="es-MX" sz="1050" b="1" baseline="0" dirty="0">
              <a:solidFill>
                <a:schemeClr val="tx1"/>
              </a:solidFill>
            </a:endParaRPr>
          </a:p>
          <a:p>
            <a:endParaRPr lang="es-MX" sz="1100" baseline="0" dirty="0"/>
          </a:p>
        </p:txBody>
      </p:sp>
    </p:spTree>
    <p:extLst>
      <p:ext uri="{BB962C8B-B14F-4D97-AF65-F5344CB8AC3E}">
        <p14:creationId xmlns:p14="http://schemas.microsoft.com/office/powerpoint/2010/main" val="3984542467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0</TotalTime>
  <Words>373</Words>
  <Application>Microsoft Office PowerPoint</Application>
  <PresentationFormat>Panorámica</PresentationFormat>
  <Paragraphs>68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IBM Plex Sans</vt:lpstr>
      <vt:lpstr>IBM Plex Serif</vt:lpstr>
      <vt:lpstr>Estela de condensación</vt:lpstr>
      <vt:lpstr>Dirección de Control Institucional Calendario de Actividades de Administración de Riesgos 2023.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Dirección de Sistemas de Control Interno Calendario de Actividades de Administración de Riesgos 2021.</dc:title>
  <dc:creator>Edna Marisol Garcia Mesa</dc:creator>
  <cp:lastModifiedBy>Edna Marisol Garcia Meza</cp:lastModifiedBy>
  <cp:revision>2</cp:revision>
  <dcterms:created xsi:type="dcterms:W3CDTF">2022-01-03T21:50:43Z</dcterms:created>
  <dcterms:modified xsi:type="dcterms:W3CDTF">2022-12-21T18:43:18Z</dcterms:modified>
</cp:coreProperties>
</file>